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Lst>
  <p:sldSz cy="5143500" cx="9144000"/>
  <p:notesSz cx="6858000" cy="9144000"/>
  <p:embeddedFontLst>
    <p:embeddedFont>
      <p:font typeface="Raleway"/>
      <p:regular r:id="rId61"/>
      <p:bold r:id="rId62"/>
      <p:italic r:id="rId63"/>
      <p:boldItalic r:id="rId64"/>
    </p:embeddedFont>
    <p:embeddedFont>
      <p:font typeface="Roboto"/>
      <p:regular r:id="rId65"/>
      <p:bold r:id="rId66"/>
      <p:italic r:id="rId67"/>
      <p:boldItalic r:id="rId68"/>
    </p:embeddedFont>
    <p:embeddedFont>
      <p:font typeface="Lato"/>
      <p:regular r:id="rId69"/>
      <p:bold r:id="rId70"/>
      <p:italic r:id="rId71"/>
      <p:boldItalic r:id="rId72"/>
    </p:embeddedFont>
    <p:embeddedFont>
      <p:font typeface="EB Garamond"/>
      <p:regular r:id="rId73"/>
      <p:bold r:id="rId74"/>
      <p:italic r:id="rId75"/>
      <p:boldItalic r:id="rId76"/>
    </p:embeddedFont>
    <p:embeddedFont>
      <p:font typeface="Open Sans"/>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OpenSa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EBGaramond-regular.fntdata"/><Relationship Id="rId72" Type="http://schemas.openxmlformats.org/officeDocument/2006/relationships/font" Target="fonts/Lato-boldItalic.fntdata"/><Relationship Id="rId31" Type="http://schemas.openxmlformats.org/officeDocument/2006/relationships/slide" Target="slides/slide26.xml"/><Relationship Id="rId75" Type="http://schemas.openxmlformats.org/officeDocument/2006/relationships/font" Target="fonts/EBGaramond-italic.fntdata"/><Relationship Id="rId30" Type="http://schemas.openxmlformats.org/officeDocument/2006/relationships/slide" Target="slides/slide25.xml"/><Relationship Id="rId74" Type="http://schemas.openxmlformats.org/officeDocument/2006/relationships/font" Target="fonts/EBGaramond-bold.fntdata"/><Relationship Id="rId33" Type="http://schemas.openxmlformats.org/officeDocument/2006/relationships/slide" Target="slides/slide28.xml"/><Relationship Id="rId77" Type="http://schemas.openxmlformats.org/officeDocument/2006/relationships/font" Target="fonts/OpenSans-regular.fntdata"/><Relationship Id="rId32" Type="http://schemas.openxmlformats.org/officeDocument/2006/relationships/slide" Target="slides/slide27.xml"/><Relationship Id="rId76" Type="http://schemas.openxmlformats.org/officeDocument/2006/relationships/font" Target="fonts/EBGaramond-boldItalic.fntdata"/><Relationship Id="rId35" Type="http://schemas.openxmlformats.org/officeDocument/2006/relationships/slide" Target="slides/slide30.xml"/><Relationship Id="rId79" Type="http://schemas.openxmlformats.org/officeDocument/2006/relationships/font" Target="fonts/OpenSans-italic.fntdata"/><Relationship Id="rId34" Type="http://schemas.openxmlformats.org/officeDocument/2006/relationships/slide" Target="slides/slide29.xml"/><Relationship Id="rId78" Type="http://schemas.openxmlformats.org/officeDocument/2006/relationships/font" Target="fonts/OpenSans-bold.fntdata"/><Relationship Id="rId71" Type="http://schemas.openxmlformats.org/officeDocument/2006/relationships/font" Target="fonts/Lato-italic.fntdata"/><Relationship Id="rId70" Type="http://schemas.openxmlformats.org/officeDocument/2006/relationships/font" Target="fonts/Lato-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aleway-bold.fntdata"/><Relationship Id="rId61" Type="http://schemas.openxmlformats.org/officeDocument/2006/relationships/font" Target="fonts/Raleway-regular.fntdata"/><Relationship Id="rId20" Type="http://schemas.openxmlformats.org/officeDocument/2006/relationships/slide" Target="slides/slide15.xml"/><Relationship Id="rId64" Type="http://schemas.openxmlformats.org/officeDocument/2006/relationships/font" Target="fonts/Raleway-boldItalic.fntdata"/><Relationship Id="rId63" Type="http://schemas.openxmlformats.org/officeDocument/2006/relationships/font" Target="fonts/Raleway-italic.fntdata"/><Relationship Id="rId22" Type="http://schemas.openxmlformats.org/officeDocument/2006/relationships/slide" Target="slides/slide17.xml"/><Relationship Id="rId66" Type="http://schemas.openxmlformats.org/officeDocument/2006/relationships/font" Target="fonts/Roboto-bold.fntdata"/><Relationship Id="rId21" Type="http://schemas.openxmlformats.org/officeDocument/2006/relationships/slide" Target="slides/slide16.xml"/><Relationship Id="rId65" Type="http://schemas.openxmlformats.org/officeDocument/2006/relationships/font" Target="fonts/Roboto-regular.fntdata"/><Relationship Id="rId24" Type="http://schemas.openxmlformats.org/officeDocument/2006/relationships/slide" Target="slides/slide19.xml"/><Relationship Id="rId68" Type="http://schemas.openxmlformats.org/officeDocument/2006/relationships/font" Target="fonts/Roboto-boldItalic.fntdata"/><Relationship Id="rId23" Type="http://schemas.openxmlformats.org/officeDocument/2006/relationships/slide" Target="slides/slide18.xml"/><Relationship Id="rId67" Type="http://schemas.openxmlformats.org/officeDocument/2006/relationships/font" Target="fonts/Roboto-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Lato-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nalyticsvidhya.com/blog/2021/01/a-guide-to-the-naive-bayes-algorithm/"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nalyticsvidhya.com/blog/2021/01/a-guide-to-the-naive-bayes-algorithm/"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nalyticsvidhya.com/blog/2021/01/a-guide-to-the-naive-bayes-algorithm/"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nalyticsvidhya.com/blog/2021/01/a-guide-to-the-naive-bayes-algorithm/" TargetMode="External"/><Relationship Id="rId3" Type="http://schemas.openxmlformats.org/officeDocument/2006/relationships/hyperlink" Target="https://www.datacamp.com/tutorial/naive-bayes-scikit-learn"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2be5add50a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2be5add50a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2be5add50a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2be5add50a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2be5add50a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2be5add50a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2be5add50a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2be5add50a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595959"/>
                </a:solidFill>
                <a:latin typeface="Lato"/>
                <a:ea typeface="Lato"/>
                <a:cs typeface="Lato"/>
                <a:sym typeface="Lato"/>
              </a:rPr>
              <a:t>Src: </a:t>
            </a:r>
            <a:r>
              <a:rPr lang="en" sz="1300" u="sng">
                <a:solidFill>
                  <a:srgbClr val="1C3678"/>
                </a:solidFill>
                <a:latin typeface="Lato"/>
                <a:ea typeface="Lato"/>
                <a:cs typeface="Lato"/>
                <a:sym typeface="Lato"/>
                <a:hlinkClick r:id="rId2">
                  <a:extLst>
                    <a:ext uri="{A12FA001-AC4F-418D-AE19-62706E023703}">
                      <ahyp:hlinkClr val="tx"/>
                    </a:ext>
                  </a:extLst>
                </a:hlinkClick>
              </a:rPr>
              <a:t>https://www.analyticsvidhya.com/blog/2021/01/a-guide-to-the-naive-bayes-algorithm/</a:t>
            </a:r>
            <a:endParaRPr sz="1300">
              <a:solidFill>
                <a:srgbClr val="595959"/>
              </a:solidFill>
              <a:latin typeface="Lato"/>
              <a:ea typeface="Lato"/>
              <a:cs typeface="Lato"/>
              <a:sym typeface="Lato"/>
            </a:endParaRPr>
          </a:p>
          <a:p>
            <a:pPr indent="0" lvl="0" marL="0" rtl="0" algn="l">
              <a:spcBef>
                <a:spcPts val="12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2be5add50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2be5add50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595959"/>
                </a:solidFill>
                <a:latin typeface="Lato"/>
                <a:ea typeface="Lato"/>
                <a:cs typeface="Lato"/>
                <a:sym typeface="Lato"/>
              </a:rPr>
              <a:t>Src: </a:t>
            </a:r>
            <a:r>
              <a:rPr lang="en" sz="1300" u="sng">
                <a:solidFill>
                  <a:srgbClr val="1C3678"/>
                </a:solidFill>
                <a:latin typeface="Lato"/>
                <a:ea typeface="Lato"/>
                <a:cs typeface="Lato"/>
                <a:sym typeface="Lato"/>
                <a:hlinkClick r:id="rId2">
                  <a:extLst>
                    <a:ext uri="{A12FA001-AC4F-418D-AE19-62706E023703}">
                      <ahyp:hlinkClr val="tx"/>
                    </a:ext>
                  </a:extLst>
                </a:hlinkClick>
              </a:rPr>
              <a:t>https://www.analyticsvidhya.com/blog/2021/01/a-guide-to-the-naive-bayes-algorithm/</a:t>
            </a:r>
            <a:endParaRPr sz="1300">
              <a:solidFill>
                <a:srgbClr val="595959"/>
              </a:solidFill>
              <a:latin typeface="Lato"/>
              <a:ea typeface="Lato"/>
              <a:cs typeface="Lato"/>
              <a:sym typeface="Lato"/>
            </a:endParaRPr>
          </a:p>
          <a:p>
            <a:pPr indent="0" lvl="0" marL="0" rtl="0" algn="l">
              <a:spcBef>
                <a:spcPts val="12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2be5add50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2be5add50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595959"/>
                </a:solidFill>
                <a:latin typeface="Lato"/>
                <a:ea typeface="Lato"/>
                <a:cs typeface="Lato"/>
                <a:sym typeface="Lato"/>
              </a:rPr>
              <a:t>Src: </a:t>
            </a:r>
            <a:r>
              <a:rPr lang="en" sz="1300" u="sng">
                <a:solidFill>
                  <a:srgbClr val="1C3678"/>
                </a:solidFill>
                <a:latin typeface="Lato"/>
                <a:ea typeface="Lato"/>
                <a:cs typeface="Lato"/>
                <a:sym typeface="Lato"/>
                <a:hlinkClick r:id="rId2">
                  <a:extLst>
                    <a:ext uri="{A12FA001-AC4F-418D-AE19-62706E023703}">
                      <ahyp:hlinkClr val="tx"/>
                    </a:ext>
                  </a:extLst>
                </a:hlinkClick>
              </a:rPr>
              <a:t>https://www.analyticsvidhya.com/blog/2021/01/a-guide-to-the-naive-bayes-algorithm/</a:t>
            </a:r>
            <a:endParaRPr sz="1300">
              <a:solidFill>
                <a:srgbClr val="595959"/>
              </a:solidFill>
              <a:latin typeface="Lato"/>
              <a:ea typeface="Lato"/>
              <a:cs typeface="Lato"/>
              <a:sym typeface="Lato"/>
            </a:endParaRPr>
          </a:p>
          <a:p>
            <a:pPr indent="0" lvl="0" marL="0" rtl="0" algn="l">
              <a:spcBef>
                <a:spcPts val="12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2be5add50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2be5add50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rgbClr val="595959"/>
                </a:solidFill>
                <a:latin typeface="Lato"/>
                <a:ea typeface="Lato"/>
                <a:cs typeface="Lato"/>
                <a:sym typeface="Lato"/>
              </a:rPr>
              <a:t>Src: </a:t>
            </a:r>
            <a:endParaRPr sz="900">
              <a:solidFill>
                <a:srgbClr val="595959"/>
              </a:solidFill>
              <a:latin typeface="Lato"/>
              <a:ea typeface="Lato"/>
              <a:cs typeface="Lato"/>
              <a:sym typeface="Lato"/>
            </a:endParaRPr>
          </a:p>
          <a:p>
            <a:pPr indent="0" lvl="0" marL="0" rtl="0" algn="l">
              <a:lnSpc>
                <a:spcPct val="115000"/>
              </a:lnSpc>
              <a:spcBef>
                <a:spcPts val="1200"/>
              </a:spcBef>
              <a:spcAft>
                <a:spcPts val="0"/>
              </a:spcAft>
              <a:buNone/>
            </a:pPr>
            <a:r>
              <a:rPr lang="en" sz="900" u="sng">
                <a:solidFill>
                  <a:srgbClr val="1C3678"/>
                </a:solidFill>
                <a:latin typeface="Lato"/>
                <a:ea typeface="Lato"/>
                <a:cs typeface="Lato"/>
                <a:sym typeface="Lato"/>
                <a:hlinkClick r:id="rId2">
                  <a:extLst>
                    <a:ext uri="{A12FA001-AC4F-418D-AE19-62706E023703}">
                      <ahyp:hlinkClr val="tx"/>
                    </a:ext>
                  </a:extLst>
                </a:hlinkClick>
              </a:rPr>
              <a:t>https://www.analyticsvidhya.com/blog/2021/01/a-guide-to-the-naive-bayes-algorithm/</a:t>
            </a:r>
            <a:endParaRPr sz="900">
              <a:solidFill>
                <a:srgbClr val="595959"/>
              </a:solidFill>
              <a:latin typeface="Lato"/>
              <a:ea typeface="Lato"/>
              <a:cs typeface="Lato"/>
              <a:sym typeface="Lato"/>
            </a:endParaRPr>
          </a:p>
          <a:p>
            <a:pPr indent="0" lvl="0" marL="0" rtl="0" algn="l">
              <a:lnSpc>
                <a:spcPct val="115000"/>
              </a:lnSpc>
              <a:spcBef>
                <a:spcPts val="1200"/>
              </a:spcBef>
              <a:spcAft>
                <a:spcPts val="0"/>
              </a:spcAft>
              <a:buNone/>
            </a:pPr>
            <a:r>
              <a:rPr lang="en" sz="900" u="sng">
                <a:solidFill>
                  <a:schemeClr val="hlink"/>
                </a:solidFill>
                <a:latin typeface="Lato"/>
                <a:ea typeface="Lato"/>
                <a:cs typeface="Lato"/>
                <a:sym typeface="Lato"/>
                <a:hlinkClick r:id="rId3"/>
              </a:rPr>
              <a:t>https://www.datacamp.com/tutorial/naive-bayes-scikit-learn</a:t>
            </a:r>
            <a:r>
              <a:rPr lang="en" sz="900">
                <a:solidFill>
                  <a:srgbClr val="595959"/>
                </a:solidFill>
                <a:latin typeface="Lato"/>
                <a:ea typeface="Lato"/>
                <a:cs typeface="Lato"/>
                <a:sym typeface="Lato"/>
              </a:rPr>
              <a:t>	</a:t>
            </a:r>
            <a:endParaRPr sz="900">
              <a:solidFill>
                <a:srgbClr val="595959"/>
              </a:solidFill>
              <a:latin typeface="Lato"/>
              <a:ea typeface="Lato"/>
              <a:cs typeface="Lato"/>
              <a:sym typeface="Lato"/>
            </a:endParaRPr>
          </a:p>
          <a:p>
            <a:pPr indent="0" lvl="0" marL="0" rtl="0" algn="l">
              <a:spcBef>
                <a:spcPts val="1200"/>
              </a:spcBef>
              <a:spcAft>
                <a:spcPts val="0"/>
              </a:spcAft>
              <a:buNone/>
            </a:pPr>
            <a:r>
              <a:t/>
            </a:r>
            <a:endParaRPr sz="9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2be5add50a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2be5add50a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2be5add5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2be5add5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3b4d28542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3b4d28542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2be5add50a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2be5add50a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3b4d285421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3b4d285421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3b4d285421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3b4d285421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3b4d285421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3b4d285421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3b4d285421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3b4d285421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3b4d285421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3b4d285421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3b4d285421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3b4d285421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3b4d285421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3b4d285421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3b4d285421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3b4d285421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3b4d285421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3b4d285421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https://vidyaesampally1998.medium.com/artificial-neural-network-v-s-biological-neural-network-a0862d12e9a8</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3b4d285421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3b4d285421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 houses r the data points.</a:t>
            </a:r>
            <a:endParaRPr/>
          </a:p>
          <a:p>
            <a:pPr indent="0" lvl="0" marL="0" rtl="0" algn="l">
              <a:spcBef>
                <a:spcPts val="0"/>
              </a:spcBef>
              <a:spcAft>
                <a:spcPts val="0"/>
              </a:spcAft>
              <a:buNone/>
            </a:pPr>
            <a:r>
              <a:rPr lang="en"/>
              <a:t>Using linear regression, we draw a linear line and since price cant be negative, marke the line</a:t>
            </a:r>
            <a:endParaRPr/>
          </a:p>
          <a:p>
            <a:pPr indent="0" lvl="0" marL="0" rtl="0" algn="l">
              <a:spcBef>
                <a:spcPts val="0"/>
              </a:spcBef>
              <a:spcAft>
                <a:spcPts val="0"/>
              </a:spcAft>
              <a:buNone/>
            </a:pPr>
            <a:r>
              <a:rPr lang="en"/>
              <a:t>And it looks like ReLu</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2b07eb087a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2b07eb087a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3b4d285421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3b4d285421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3b4d285421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3b4d285421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3b4d285421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3b4d285421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3b4d285421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3b4d285421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3b4d285421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3b4d285421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3b4d285421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3b4d285421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3b4d285421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3b4d285421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https://analyticsindiamag.com/6-types-of-artificial-neural-networks-currently-being-used-in-todays-technology/</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3b4d285421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3b4d285421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3b4d285421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3b4d285421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3b4d285421_1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3b4d285421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2b07eb087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2b07eb087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3b4d285421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3b4d285421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3b4d285421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3b4d285421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3b4d285421_1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3b4d285421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3b4d285421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3b4d285421_1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3b4d285421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3b4d285421_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3b4d285421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3b4d285421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3b4d285421_1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3b4d285421_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https://www.xenonstack.com/blog/artificial-neural-network-applications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3b4d285421_1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3b4d285421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3b4d285421_1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3b4d285421_1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3b4d285421_1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3b4d285421_1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2b07eb087a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2b07eb087a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3b4d285421_1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3b4d285421_1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3b4d285421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3b4d285421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3b4d285421_1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3b4d285421_1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3b4d285421_1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3b4d285421_1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3b4d285421_1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3b4d285421_1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3b4d285421_1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3b4d285421_1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2be5add50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2be5add50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2be5add50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2be5add50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2be5add50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2be5add50a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2b07eb087a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2b07eb087a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hyperlink" Target="https://github.com/pemagrg1/AI_class2022/blob/main/notebooks/Naive%20Bayes.ipynb" TargetMode="External"/><Relationship Id="rId5" Type="http://schemas.openxmlformats.org/officeDocument/2006/relationships/hyperlink" Target="https://github.com/pemagrg1/AI_class2022/blob/main/notebooks/Naive%20Bayes.ipynb"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www.udacity.com/course/intro-to-machine-learning--ud120"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5.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2.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1" Type="http://schemas.openxmlformats.org/officeDocument/2006/relationships/hyperlink" Target="https://analyticsindiamag.com/6-types-of-artificial-neural-networks-currently-being-used-in-todays-technology/" TargetMode="External"/><Relationship Id="rId10" Type="http://schemas.openxmlformats.org/officeDocument/2006/relationships/hyperlink" Target="https://www.v7labs.com/blog/transfer-learning-guide#:~:text=In%20other%20words%2C%20transfer%20learning,when%20modeling%20the%20second%20task" TargetMode="External"/><Relationship Id="rId13" Type="http://schemas.openxmlformats.org/officeDocument/2006/relationships/hyperlink" Target="https://www.analyticsvidhya.com/blog/2021/03/introduction-to-long-short-term-memory-lstm/" TargetMode="External"/><Relationship Id="rId12" Type="http://schemas.openxmlformats.org/officeDocument/2006/relationships/hyperlink" Target="https://deepai.org/machine-learning-glossary-and-terms/feed-forward-neural-network" TargetMode="External"/><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hyperlink" Target="https://www.xenonstack.com/blog/artificial-neural-network-applications" TargetMode="External"/><Relationship Id="rId4" Type="http://schemas.openxmlformats.org/officeDocument/2006/relationships/hyperlink" Target="https://vidyaesampally1998.medium.com/artificial-neural-network-v-s-biological-neural-network-a0862d12e9a8" TargetMode="External"/><Relationship Id="rId9" Type="http://schemas.openxmlformats.org/officeDocument/2006/relationships/hyperlink" Target="https://www.guru99.com/backpropogation-neural-network.html" TargetMode="External"/><Relationship Id="rId5" Type="http://schemas.openxmlformats.org/officeDocument/2006/relationships/hyperlink" Target="https://www.tutorialspoint.com/artificial_neural_network/artificial_neural_network_applications.htm" TargetMode="External"/><Relationship Id="rId6" Type="http://schemas.openxmlformats.org/officeDocument/2006/relationships/hyperlink" Target="http://neuralnetworksanddeeplearning.com/" TargetMode="External"/><Relationship Id="rId7" Type="http://schemas.openxmlformats.org/officeDocument/2006/relationships/hyperlink" Target="https://www.coursera.org/learn/neural-networks-deep-learning/home/week/1" TargetMode="External"/><Relationship Id="rId8" Type="http://schemas.openxmlformats.org/officeDocument/2006/relationships/hyperlink" Target="https://towardsdatascience.com/perceptron-learning-algorithm-d5db0deab975"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hyperlink" Target="https://www.coursera.org/learn/neural-networks-deep-learning/home/week/1" TargetMode="External"/><Relationship Id="rId4" Type="http://schemas.openxmlformats.org/officeDocument/2006/relationships/hyperlink" Target="http://neuralnetworksanddeeplearning.com/" TargetMode="External"/><Relationship Id="rId5" Type="http://schemas.openxmlformats.org/officeDocument/2006/relationships/hyperlink" Target="https://www.tutorialspoint.com/artificial_neural_network/artificial_neural_network_applications.ht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Machine Learning</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fontScale="70000" lnSpcReduction="20000"/>
          </a:bodyPr>
          <a:lstStyle/>
          <a:p>
            <a:pPr indent="0" lvl="0" marL="0" rtl="0" algn="ctr">
              <a:spcBef>
                <a:spcPts val="0"/>
              </a:spcBef>
              <a:spcAft>
                <a:spcPts val="0"/>
              </a:spcAft>
              <a:buNone/>
            </a:pPr>
            <a:r>
              <a:rPr lang="en" sz="2400">
                <a:solidFill>
                  <a:srgbClr val="695D46"/>
                </a:solidFill>
                <a:latin typeface="Open Sans"/>
                <a:ea typeface="Open Sans"/>
                <a:cs typeface="Open Sans"/>
                <a:sym typeface="Open Sans"/>
              </a:rPr>
              <a:t>Course Code: AFI 124</a:t>
            </a:r>
            <a:endParaRPr sz="2400">
              <a:solidFill>
                <a:srgbClr val="695D46"/>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 Reinforcement Learning</a:t>
            </a:r>
            <a:endParaRPr/>
          </a:p>
        </p:txBody>
      </p:sp>
      <p:sp>
        <p:nvSpPr>
          <p:cNvPr id="147" name="Google Shape;147;p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sz="1200">
                <a:solidFill>
                  <a:srgbClr val="000000"/>
                </a:solidFill>
                <a:latin typeface="Arial"/>
                <a:ea typeface="Arial"/>
                <a:cs typeface="Arial"/>
                <a:sym typeface="Arial"/>
              </a:rPr>
              <a:t>In order to produce intelligent programs (also called agents), reinforcement learning goes through the following steps:</a:t>
            </a:r>
            <a:endParaRPr sz="1200">
              <a:solidFill>
                <a:srgbClr val="000000"/>
              </a:solidFill>
              <a:latin typeface="Arial"/>
              <a:ea typeface="Arial"/>
              <a:cs typeface="Arial"/>
              <a:sym typeface="Arial"/>
            </a:endParaRPr>
          </a:p>
          <a:p>
            <a:pPr indent="-304800" lvl="0" marL="457200" rtl="0" algn="l">
              <a:lnSpc>
                <a:spcPct val="95000"/>
              </a:lnSpc>
              <a:spcBef>
                <a:spcPts val="1200"/>
              </a:spcBef>
              <a:spcAft>
                <a:spcPts val="0"/>
              </a:spcAft>
              <a:buClr>
                <a:srgbClr val="000000"/>
              </a:buClr>
              <a:buSzPts val="1200"/>
              <a:buFont typeface="Arial"/>
              <a:buChar char="●"/>
            </a:pPr>
            <a:r>
              <a:rPr lang="en" sz="1200">
                <a:solidFill>
                  <a:srgbClr val="000000"/>
                </a:solidFill>
                <a:latin typeface="Arial"/>
                <a:ea typeface="Arial"/>
                <a:cs typeface="Arial"/>
                <a:sym typeface="Arial"/>
              </a:rPr>
              <a:t>Input state is observed by the agent.</a:t>
            </a:r>
            <a:endParaRPr sz="1200">
              <a:solidFill>
                <a:srgbClr val="000000"/>
              </a:solidFill>
              <a:latin typeface="Arial"/>
              <a:ea typeface="Arial"/>
              <a:cs typeface="Arial"/>
              <a:sym typeface="Arial"/>
            </a:endParaRPr>
          </a:p>
          <a:p>
            <a:pPr indent="-304800" lvl="0" marL="457200" rtl="0" algn="l">
              <a:lnSpc>
                <a:spcPct val="95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Decision making function is used to make the agent perform an action.</a:t>
            </a:r>
            <a:endParaRPr sz="1200">
              <a:solidFill>
                <a:srgbClr val="000000"/>
              </a:solidFill>
              <a:latin typeface="Arial"/>
              <a:ea typeface="Arial"/>
              <a:cs typeface="Arial"/>
              <a:sym typeface="Arial"/>
            </a:endParaRPr>
          </a:p>
          <a:p>
            <a:pPr indent="-304800" lvl="0" marL="457200" rtl="0" algn="l">
              <a:lnSpc>
                <a:spcPct val="95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After the action is performed, the agent receives reward or reinforcement from the environment.</a:t>
            </a:r>
            <a:endParaRPr sz="1200">
              <a:solidFill>
                <a:srgbClr val="000000"/>
              </a:solidFill>
              <a:latin typeface="Arial"/>
              <a:ea typeface="Arial"/>
              <a:cs typeface="Arial"/>
              <a:sym typeface="Arial"/>
            </a:endParaRPr>
          </a:p>
          <a:p>
            <a:pPr indent="-304800" lvl="0" marL="457200" rtl="0" algn="l">
              <a:lnSpc>
                <a:spcPct val="95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The state-action pair information about the reward is stored.</a:t>
            </a:r>
            <a:endParaRPr sz="1200">
              <a:solidFill>
                <a:srgbClr val="000000"/>
              </a:solidFill>
              <a:latin typeface="Arial"/>
              <a:ea typeface="Arial"/>
              <a:cs typeface="Arial"/>
              <a:sym typeface="Arial"/>
            </a:endParaRPr>
          </a:p>
          <a:p>
            <a:pPr indent="0" lvl="0" marL="0" rtl="0" algn="l">
              <a:lnSpc>
                <a:spcPct val="95000"/>
              </a:lnSpc>
              <a:spcBef>
                <a:spcPts val="1200"/>
              </a:spcBef>
              <a:spcAft>
                <a:spcPts val="0"/>
              </a:spcAft>
              <a:buNone/>
            </a:pPr>
            <a:r>
              <a:rPr b="1" lang="en" sz="1200">
                <a:solidFill>
                  <a:srgbClr val="000000"/>
                </a:solidFill>
                <a:latin typeface="Arial"/>
                <a:ea typeface="Arial"/>
                <a:cs typeface="Arial"/>
                <a:sym typeface="Arial"/>
              </a:rPr>
              <a:t>Use cases:</a:t>
            </a:r>
            <a:endParaRPr b="1" sz="1200">
              <a:solidFill>
                <a:srgbClr val="000000"/>
              </a:solidFill>
              <a:latin typeface="Arial"/>
              <a:ea typeface="Arial"/>
              <a:cs typeface="Arial"/>
              <a:sym typeface="Arial"/>
            </a:endParaRPr>
          </a:p>
          <a:p>
            <a:pPr indent="0" lvl="0" marL="0" rtl="0" algn="l">
              <a:lnSpc>
                <a:spcPct val="95000"/>
              </a:lnSpc>
              <a:spcBef>
                <a:spcPts val="1200"/>
              </a:spcBef>
              <a:spcAft>
                <a:spcPts val="0"/>
              </a:spcAft>
              <a:buNone/>
            </a:pPr>
            <a:r>
              <a:rPr lang="en" sz="1200">
                <a:solidFill>
                  <a:srgbClr val="000000"/>
                </a:solidFill>
                <a:latin typeface="Arial"/>
                <a:ea typeface="Arial"/>
                <a:cs typeface="Arial"/>
                <a:sym typeface="Arial"/>
              </a:rPr>
              <a:t>Some applications of the reinforcement learning algorithms are computer played board games (Chess, Go), robotic hands, and self-driving cars.</a:t>
            </a:r>
            <a:endParaRPr sz="1200">
              <a:solidFill>
                <a:srgbClr val="000000"/>
              </a:solidFill>
              <a:latin typeface="Arial"/>
              <a:ea typeface="Arial"/>
              <a:cs typeface="Arial"/>
              <a:sym typeface="Arial"/>
            </a:endParaRPr>
          </a:p>
          <a:p>
            <a:pPr indent="0" lvl="0" marL="0" rtl="0" algn="l">
              <a:lnSpc>
                <a:spcPct val="95000"/>
              </a:lnSpc>
              <a:spcBef>
                <a:spcPts val="1200"/>
              </a:spcBef>
              <a:spcAft>
                <a:spcPts val="0"/>
              </a:spcAft>
              <a:buNone/>
            </a:pPr>
            <a:r>
              <a:t/>
            </a:r>
            <a:endParaRPr sz="1200">
              <a:solidFill>
                <a:srgbClr val="000000"/>
              </a:solidFill>
              <a:latin typeface="Arial"/>
              <a:ea typeface="Arial"/>
              <a:cs typeface="Arial"/>
              <a:sym typeface="Arial"/>
            </a:endParaRPr>
          </a:p>
          <a:p>
            <a:pPr indent="0" lvl="0" marL="0" rtl="0" algn="l">
              <a:lnSpc>
                <a:spcPct val="95000"/>
              </a:lnSpc>
              <a:spcBef>
                <a:spcPts val="1200"/>
              </a:spcBef>
              <a:spcAft>
                <a:spcPts val="1200"/>
              </a:spcAft>
              <a:buSzPts val="605"/>
              <a:buNone/>
            </a:pPr>
            <a:r>
              <a:t/>
            </a:r>
            <a:endParaRPr sz="1200">
              <a:solidFill>
                <a:srgbClr val="000000"/>
              </a:solidFill>
              <a:latin typeface="Arial"/>
              <a:ea typeface="Arial"/>
              <a:cs typeface="Arial"/>
              <a:sym typeface="Arial"/>
            </a:endParaRPr>
          </a:p>
        </p:txBody>
      </p:sp>
      <p:pic>
        <p:nvPicPr>
          <p:cNvPr id="148" name="Google Shape;148;p22"/>
          <p:cNvPicPr preferRelativeResize="0"/>
          <p:nvPr/>
        </p:nvPicPr>
        <p:blipFill>
          <a:blip r:embed="rId3">
            <a:alphaModFix/>
          </a:blip>
          <a:stretch>
            <a:fillRect/>
          </a:stretch>
        </p:blipFill>
        <p:spPr>
          <a:xfrm>
            <a:off x="4572000" y="0"/>
            <a:ext cx="4585601" cy="2139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3. Statistical-based Learning: Naive Bayes Model</a:t>
            </a:r>
            <a:endParaRPr b="0" sz="12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54" name="Google Shape;154;p2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200">
                <a:solidFill>
                  <a:srgbClr val="202124"/>
                </a:solidFill>
                <a:highlight>
                  <a:srgbClr val="FFFFFF"/>
                </a:highlight>
                <a:latin typeface="Arial"/>
                <a:ea typeface="Arial"/>
                <a:cs typeface="Arial"/>
                <a:sym typeface="Arial"/>
              </a:rPr>
              <a:t>Naive Bayes Model </a:t>
            </a:r>
            <a:r>
              <a:rPr lang="en" sz="1200">
                <a:solidFill>
                  <a:srgbClr val="202124"/>
                </a:solidFill>
                <a:highlight>
                  <a:srgbClr val="FFFFFF"/>
                </a:highlight>
                <a:latin typeface="Arial"/>
                <a:ea typeface="Arial"/>
                <a:cs typeface="Arial"/>
                <a:sym typeface="Arial"/>
              </a:rPr>
              <a:t>is a classification technique based on </a:t>
            </a:r>
            <a:r>
              <a:rPr b="1" lang="en" sz="1200">
                <a:solidFill>
                  <a:srgbClr val="202124"/>
                </a:solidFill>
                <a:highlight>
                  <a:srgbClr val="FFFFFF"/>
                </a:highlight>
                <a:latin typeface="Arial"/>
                <a:ea typeface="Arial"/>
                <a:cs typeface="Arial"/>
                <a:sym typeface="Arial"/>
              </a:rPr>
              <a:t>Bayes' Theorem</a:t>
            </a:r>
            <a:r>
              <a:rPr lang="en" sz="1200">
                <a:solidFill>
                  <a:srgbClr val="202124"/>
                </a:solidFill>
                <a:highlight>
                  <a:srgbClr val="FFFFFF"/>
                </a:highlight>
                <a:latin typeface="Arial"/>
                <a:ea typeface="Arial"/>
                <a:cs typeface="Arial"/>
                <a:sym typeface="Arial"/>
              </a:rPr>
              <a:t> with an assumption of independence among predictors. In simple terms, a Naive Bayes classifier assumes that the presence of a particular feature in a class is unrelated to the presence of any other feature.</a:t>
            </a:r>
            <a:endParaRPr sz="1200">
              <a:solidFill>
                <a:srgbClr val="202124"/>
              </a:solidFill>
              <a:highlight>
                <a:srgbClr val="FFFFFF"/>
              </a:highlight>
              <a:latin typeface="Arial"/>
              <a:ea typeface="Arial"/>
              <a:cs typeface="Arial"/>
              <a:sym typeface="Arial"/>
            </a:endParaRPr>
          </a:p>
          <a:p>
            <a:pPr indent="0" lvl="0" marL="0" rtl="0" algn="l">
              <a:spcBef>
                <a:spcPts val="1200"/>
              </a:spcBef>
              <a:spcAft>
                <a:spcPts val="1200"/>
              </a:spcAft>
              <a:buNone/>
            </a:pPr>
            <a:r>
              <a:rPr lang="en" sz="1200">
                <a:solidFill>
                  <a:srgbClr val="222222"/>
                </a:solidFill>
                <a:highlight>
                  <a:srgbClr val="FFFFFF"/>
                </a:highlight>
                <a:latin typeface="Arial"/>
                <a:ea typeface="Arial"/>
                <a:cs typeface="Arial"/>
                <a:sym typeface="Arial"/>
              </a:rPr>
              <a:t>For example, a fruit may be considered to be an apple if it is red, round, and about 3 inches in diameter. Even if these features depend on each other or upon the existence of the other features, all of these properties independently contribute to the probability that this fruit is an apple and that is why it is known as ‘Naive’.</a:t>
            </a:r>
            <a:endParaRPr sz="1200">
              <a:solidFill>
                <a:srgbClr val="202124"/>
              </a:solidFill>
              <a:highlight>
                <a:srgbClr val="FFFFFF"/>
              </a:highlight>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Bayes Theorem</a:t>
            </a:r>
            <a:endParaRPr/>
          </a:p>
        </p:txBody>
      </p:sp>
      <p:sp>
        <p:nvSpPr>
          <p:cNvPr id="160" name="Google Shape;160;p2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1" name="Google Shape;161;p24"/>
          <p:cNvPicPr preferRelativeResize="0"/>
          <p:nvPr/>
        </p:nvPicPr>
        <p:blipFill>
          <a:blip r:embed="rId3">
            <a:alphaModFix/>
          </a:blip>
          <a:stretch>
            <a:fillRect/>
          </a:stretch>
        </p:blipFill>
        <p:spPr>
          <a:xfrm>
            <a:off x="506625" y="1853850"/>
            <a:ext cx="8134350" cy="2952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Naive Bayes Model Example</a:t>
            </a:r>
            <a:endParaRPr b="0" sz="12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pic>
        <p:nvPicPr>
          <p:cNvPr id="167" name="Google Shape;167;p25"/>
          <p:cNvPicPr preferRelativeResize="0"/>
          <p:nvPr/>
        </p:nvPicPr>
        <p:blipFill>
          <a:blip r:embed="rId3">
            <a:alphaModFix/>
          </a:blip>
          <a:stretch>
            <a:fillRect/>
          </a:stretch>
        </p:blipFill>
        <p:spPr>
          <a:xfrm>
            <a:off x="2198149" y="1796800"/>
            <a:ext cx="4747696" cy="2997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Naive Bayes Model Example</a:t>
            </a:r>
            <a:endParaRPr b="0" sz="12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73" name="Google Shape;173;p26"/>
          <p:cNvPicPr preferRelativeResize="0"/>
          <p:nvPr/>
        </p:nvPicPr>
        <p:blipFill>
          <a:blip r:embed="rId3">
            <a:alphaModFix/>
          </a:blip>
          <a:stretch>
            <a:fillRect/>
          </a:stretch>
        </p:blipFill>
        <p:spPr>
          <a:xfrm>
            <a:off x="1974600" y="1853850"/>
            <a:ext cx="5194786" cy="29848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Naive Bayes Model Example</a:t>
            </a:r>
            <a:endParaRPr b="0" sz="12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79" name="Google Shape;179;p27"/>
          <p:cNvPicPr preferRelativeResize="0"/>
          <p:nvPr/>
        </p:nvPicPr>
        <p:blipFill>
          <a:blip r:embed="rId3">
            <a:alphaModFix/>
          </a:blip>
          <a:stretch>
            <a:fillRect/>
          </a:stretch>
        </p:blipFill>
        <p:spPr>
          <a:xfrm>
            <a:off x="2279575" y="1853850"/>
            <a:ext cx="4584837" cy="2984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by Step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85" name="Google Shape;185;p28"/>
          <p:cNvPicPr preferRelativeResize="0"/>
          <p:nvPr/>
        </p:nvPicPr>
        <p:blipFill>
          <a:blip r:embed="rId3">
            <a:alphaModFix/>
          </a:blip>
          <a:stretch>
            <a:fillRect/>
          </a:stretch>
        </p:blipFill>
        <p:spPr>
          <a:xfrm>
            <a:off x="5286338" y="0"/>
            <a:ext cx="3857637" cy="5143501"/>
          </a:xfrm>
          <a:prstGeom prst="rect">
            <a:avLst/>
          </a:prstGeom>
          <a:noFill/>
          <a:ln>
            <a:noFill/>
          </a:ln>
        </p:spPr>
      </p:pic>
      <p:sp>
        <p:nvSpPr>
          <p:cNvPr id="186" name="Google Shape;186;p28"/>
          <p:cNvSpPr txBox="1"/>
          <p:nvPr/>
        </p:nvSpPr>
        <p:spPr>
          <a:xfrm>
            <a:off x="310250" y="4404600"/>
            <a:ext cx="4976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u="sng">
                <a:solidFill>
                  <a:schemeClr val="hlink"/>
                </a:solidFill>
                <a:latin typeface="Lato"/>
                <a:ea typeface="Lato"/>
                <a:cs typeface="Lato"/>
                <a:sym typeface="Lato"/>
                <a:hlinkClick r:id="rId4"/>
              </a:rPr>
              <a:t>Notebook Lin</a:t>
            </a:r>
            <a:r>
              <a:rPr b="1" lang="en" sz="900" u="sng">
                <a:solidFill>
                  <a:schemeClr val="hlink"/>
                </a:solidFill>
                <a:latin typeface="Lato"/>
                <a:ea typeface="Lato"/>
                <a:cs typeface="Lato"/>
                <a:sym typeface="Lato"/>
                <a:hlinkClick r:id="rId5"/>
              </a:rPr>
              <a:t>k</a:t>
            </a:r>
            <a:endParaRPr b="1" sz="900">
              <a:latin typeface="Lato"/>
              <a:ea typeface="Lato"/>
              <a:cs typeface="Lato"/>
              <a:sym typeface="Lato"/>
            </a:endParaRPr>
          </a:p>
        </p:txBody>
      </p:sp>
      <p:sp>
        <p:nvSpPr>
          <p:cNvPr id="187" name="Google Shape;187;p28"/>
          <p:cNvSpPr txBox="1"/>
          <p:nvPr/>
        </p:nvSpPr>
        <p:spPr>
          <a:xfrm>
            <a:off x="630000" y="1852400"/>
            <a:ext cx="4656300" cy="2568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rgbClr val="05192D"/>
                </a:solidFill>
                <a:highlight>
                  <a:srgbClr val="F7F3EB"/>
                </a:highlight>
              </a:rPr>
              <a:t>Naive Bayes classifier calculates the probability of an event in the following steps:</a:t>
            </a:r>
            <a:endParaRPr sz="1100">
              <a:solidFill>
                <a:srgbClr val="05192D"/>
              </a:solidFill>
              <a:highlight>
                <a:srgbClr val="F7F3EB"/>
              </a:highlight>
            </a:endParaRPr>
          </a:p>
          <a:p>
            <a:pPr indent="-298450" lvl="0" marL="457200" rtl="0" algn="l">
              <a:lnSpc>
                <a:spcPct val="115000"/>
              </a:lnSpc>
              <a:spcBef>
                <a:spcPts val="1200"/>
              </a:spcBef>
              <a:spcAft>
                <a:spcPts val="0"/>
              </a:spcAft>
              <a:buClr>
                <a:srgbClr val="05192D"/>
              </a:buClr>
              <a:buSzPts val="1100"/>
              <a:buChar char="●"/>
            </a:pPr>
            <a:r>
              <a:rPr lang="en" sz="1100">
                <a:solidFill>
                  <a:srgbClr val="05192D"/>
                </a:solidFill>
                <a:highlight>
                  <a:srgbClr val="F7F3EB"/>
                </a:highlight>
              </a:rPr>
              <a:t>Step 1: Calculate the prior probability for given class labels</a:t>
            </a:r>
            <a:endParaRPr sz="1100">
              <a:solidFill>
                <a:srgbClr val="05192D"/>
              </a:solidFill>
              <a:highlight>
                <a:srgbClr val="F7F3EB"/>
              </a:highlight>
            </a:endParaRPr>
          </a:p>
          <a:p>
            <a:pPr indent="-298450" lvl="0" marL="457200" rtl="0" algn="l">
              <a:lnSpc>
                <a:spcPct val="115000"/>
              </a:lnSpc>
              <a:spcBef>
                <a:spcPts val="0"/>
              </a:spcBef>
              <a:spcAft>
                <a:spcPts val="0"/>
              </a:spcAft>
              <a:buClr>
                <a:srgbClr val="05192D"/>
              </a:buClr>
              <a:buSzPts val="1100"/>
              <a:buChar char="●"/>
            </a:pPr>
            <a:r>
              <a:rPr lang="en" sz="1100">
                <a:solidFill>
                  <a:srgbClr val="05192D"/>
                </a:solidFill>
                <a:highlight>
                  <a:srgbClr val="F7F3EB"/>
                </a:highlight>
              </a:rPr>
              <a:t>Step 2: Find Likelihood probability with each attribute for each class</a:t>
            </a:r>
            <a:endParaRPr sz="1100">
              <a:solidFill>
                <a:srgbClr val="05192D"/>
              </a:solidFill>
              <a:highlight>
                <a:srgbClr val="F7F3EB"/>
              </a:highlight>
            </a:endParaRPr>
          </a:p>
          <a:p>
            <a:pPr indent="-298450" lvl="0" marL="457200" rtl="0" algn="l">
              <a:lnSpc>
                <a:spcPct val="115000"/>
              </a:lnSpc>
              <a:spcBef>
                <a:spcPts val="0"/>
              </a:spcBef>
              <a:spcAft>
                <a:spcPts val="0"/>
              </a:spcAft>
              <a:buClr>
                <a:srgbClr val="05192D"/>
              </a:buClr>
              <a:buSzPts val="1100"/>
              <a:buChar char="●"/>
            </a:pPr>
            <a:r>
              <a:rPr lang="en" sz="1100">
                <a:solidFill>
                  <a:srgbClr val="05192D"/>
                </a:solidFill>
                <a:highlight>
                  <a:srgbClr val="F7F3EB"/>
                </a:highlight>
              </a:rPr>
              <a:t>Step 3: Put these value in Bayes Formula and calculate posterior probability.</a:t>
            </a:r>
            <a:endParaRPr sz="1100">
              <a:solidFill>
                <a:srgbClr val="05192D"/>
              </a:solidFill>
              <a:highlight>
                <a:srgbClr val="F7F3EB"/>
              </a:highlight>
            </a:endParaRPr>
          </a:p>
          <a:p>
            <a:pPr indent="-298450" lvl="0" marL="457200" rtl="0" algn="l">
              <a:lnSpc>
                <a:spcPct val="115000"/>
              </a:lnSpc>
              <a:spcBef>
                <a:spcPts val="0"/>
              </a:spcBef>
              <a:spcAft>
                <a:spcPts val="0"/>
              </a:spcAft>
              <a:buClr>
                <a:srgbClr val="05192D"/>
              </a:buClr>
              <a:buSzPts val="1100"/>
              <a:buChar char="●"/>
            </a:pPr>
            <a:r>
              <a:rPr lang="en" sz="1100">
                <a:solidFill>
                  <a:srgbClr val="05192D"/>
                </a:solidFill>
                <a:highlight>
                  <a:srgbClr val="F7F3EB"/>
                </a:highlight>
              </a:rPr>
              <a:t>Step 4: See which class has a higher probability, given the input belongs to the higher probability class.</a:t>
            </a:r>
            <a:endParaRPr sz="1100">
              <a:solidFill>
                <a:srgbClr val="05192D"/>
              </a:solidFill>
              <a:highlight>
                <a:srgbClr val="F7F3EB"/>
              </a:highlight>
            </a:endParaRPr>
          </a:p>
          <a:p>
            <a:pPr indent="0" lvl="0" marL="0" rtl="0" algn="l">
              <a:spcBef>
                <a:spcPts val="2400"/>
              </a:spcBef>
              <a:spcAft>
                <a:spcPts val="0"/>
              </a:spcAft>
              <a:buNone/>
            </a:pPr>
            <a:r>
              <a:t/>
            </a:r>
            <a:endParaRPr sz="1100">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 learn more on Machine Learning</a:t>
            </a:r>
            <a:endParaRPr/>
          </a:p>
        </p:txBody>
      </p:sp>
      <p:sp>
        <p:nvSpPr>
          <p:cNvPr id="193" name="Google Shape;193;p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Course: </a:t>
            </a:r>
            <a:r>
              <a:rPr lang="en" u="sng">
                <a:solidFill>
                  <a:schemeClr val="hlink"/>
                </a:solidFill>
                <a:hlinkClick r:id="rId3"/>
              </a:rPr>
              <a:t>https://www.udacity.com/course/intro-to-machine-learning--ud120</a:t>
            </a:r>
            <a:r>
              <a:rPr lang="en"/>
              <a:t>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0"/>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2300">
                <a:solidFill>
                  <a:srgbClr val="000000"/>
                </a:solidFill>
              </a:rPr>
              <a:t>4. </a:t>
            </a:r>
            <a:r>
              <a:rPr lang="en" sz="2300">
                <a:solidFill>
                  <a:srgbClr val="000000"/>
                </a:solidFill>
              </a:rPr>
              <a:t>Learning with Neural Networks</a:t>
            </a:r>
            <a:endParaRPr sz="2300"/>
          </a:p>
        </p:txBody>
      </p:sp>
      <p:sp>
        <p:nvSpPr>
          <p:cNvPr id="199" name="Google Shape;199;p3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400">
                <a:solidFill>
                  <a:srgbClr val="000000"/>
                </a:solidFill>
                <a:latin typeface="Times New Roman"/>
                <a:ea typeface="Times New Roman"/>
                <a:cs typeface="Times New Roman"/>
                <a:sym typeface="Times New Roman"/>
              </a:rPr>
              <a:t>To be Continued in Next Class….</a:t>
            </a:r>
            <a:endParaRPr b="1" sz="15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CONTD….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Previous Class</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04800" lvl="0" marL="457200" rtl="0" algn="l">
              <a:lnSpc>
                <a:spcPct val="105000"/>
              </a:lnSpc>
              <a:spcBef>
                <a:spcPts val="0"/>
              </a:spcBef>
              <a:spcAft>
                <a:spcPts val="0"/>
              </a:spcAft>
              <a:buClr>
                <a:srgbClr val="000000"/>
              </a:buClr>
              <a:buSzPts val="1200"/>
              <a:buFont typeface="Arial"/>
              <a:buAutoNum type="arabicPeriod"/>
            </a:pPr>
            <a:r>
              <a:rPr lang="en" sz="1200">
                <a:solidFill>
                  <a:srgbClr val="000000"/>
                </a:solidFill>
                <a:latin typeface="Arial"/>
                <a:ea typeface="Arial"/>
                <a:cs typeface="Arial"/>
                <a:sym typeface="Arial"/>
              </a:rPr>
              <a:t>Artificial Intelligence</a:t>
            </a:r>
            <a:br>
              <a:rPr lang="en" sz="1200">
                <a:solidFill>
                  <a:srgbClr val="000000"/>
                </a:solidFill>
                <a:latin typeface="Arial"/>
                <a:ea typeface="Arial"/>
                <a:cs typeface="Arial"/>
                <a:sym typeface="Arial"/>
              </a:rPr>
            </a:br>
            <a:r>
              <a:rPr lang="en" sz="1200">
                <a:solidFill>
                  <a:srgbClr val="000000"/>
                </a:solidFill>
                <a:latin typeface="Arial"/>
                <a:ea typeface="Arial"/>
                <a:cs typeface="Arial"/>
                <a:sym typeface="Arial"/>
              </a:rPr>
              <a:t>AI, AI Perspectives: acting and thinking humanly, acting and thinking rationally</a:t>
            </a:r>
            <a:endParaRPr sz="1200">
              <a:solidFill>
                <a:srgbClr val="000000"/>
              </a:solidFill>
              <a:latin typeface="Arial"/>
              <a:ea typeface="Arial"/>
              <a:cs typeface="Arial"/>
              <a:sym typeface="Arial"/>
            </a:endParaRPr>
          </a:p>
          <a:p>
            <a:pPr indent="-304800" lvl="0" marL="457200" rtl="0" algn="l">
              <a:lnSpc>
                <a:spcPct val="105000"/>
              </a:lnSpc>
              <a:spcBef>
                <a:spcPts val="0"/>
              </a:spcBef>
              <a:spcAft>
                <a:spcPts val="0"/>
              </a:spcAft>
              <a:buClr>
                <a:srgbClr val="000000"/>
              </a:buClr>
              <a:buSzPts val="1200"/>
              <a:buFont typeface="Arial"/>
              <a:buAutoNum type="arabicPeriod"/>
            </a:pPr>
            <a:r>
              <a:rPr lang="en" sz="1200">
                <a:solidFill>
                  <a:srgbClr val="000000"/>
                </a:solidFill>
                <a:latin typeface="Arial"/>
                <a:ea typeface="Arial"/>
                <a:cs typeface="Arial"/>
                <a:sym typeface="Arial"/>
              </a:rPr>
              <a:t>History of AI</a:t>
            </a:r>
            <a:endParaRPr sz="1200">
              <a:solidFill>
                <a:srgbClr val="000000"/>
              </a:solidFill>
              <a:latin typeface="Arial"/>
              <a:ea typeface="Arial"/>
              <a:cs typeface="Arial"/>
              <a:sym typeface="Arial"/>
            </a:endParaRPr>
          </a:p>
          <a:p>
            <a:pPr indent="-304800" lvl="0" marL="457200" rtl="0" algn="l">
              <a:lnSpc>
                <a:spcPct val="105000"/>
              </a:lnSpc>
              <a:spcBef>
                <a:spcPts val="0"/>
              </a:spcBef>
              <a:spcAft>
                <a:spcPts val="0"/>
              </a:spcAft>
              <a:buClr>
                <a:srgbClr val="000000"/>
              </a:buClr>
              <a:buSzPts val="1200"/>
              <a:buFont typeface="Arial"/>
              <a:buAutoNum type="arabicPeriod"/>
            </a:pPr>
            <a:r>
              <a:rPr lang="en" sz="1200">
                <a:solidFill>
                  <a:srgbClr val="000000"/>
                </a:solidFill>
                <a:latin typeface="Arial"/>
                <a:ea typeface="Arial"/>
                <a:cs typeface="Arial"/>
                <a:sym typeface="Arial"/>
              </a:rPr>
              <a:t>Foundations of AI: Philosophy, Economics, Psychology, Sociology, Linguistic, Neuroscience, Mathematics, Computer Science, Control Theory</a:t>
            </a:r>
            <a:endParaRPr sz="1200">
              <a:solidFill>
                <a:srgbClr val="000000"/>
              </a:solidFill>
              <a:latin typeface="Arial"/>
              <a:ea typeface="Arial"/>
              <a:cs typeface="Arial"/>
              <a:sym typeface="Arial"/>
            </a:endParaRPr>
          </a:p>
          <a:p>
            <a:pPr indent="-304800" lvl="0" marL="457200" rtl="0" algn="l">
              <a:lnSpc>
                <a:spcPct val="105000"/>
              </a:lnSpc>
              <a:spcBef>
                <a:spcPts val="0"/>
              </a:spcBef>
              <a:spcAft>
                <a:spcPts val="0"/>
              </a:spcAft>
              <a:buClr>
                <a:srgbClr val="000000"/>
              </a:buClr>
              <a:buSzPts val="1200"/>
              <a:buFont typeface="Arial"/>
              <a:buAutoNum type="arabicPeriod"/>
            </a:pPr>
            <a:r>
              <a:rPr lang="en" sz="1200">
                <a:solidFill>
                  <a:srgbClr val="000000"/>
                </a:solidFill>
                <a:latin typeface="Arial"/>
                <a:ea typeface="Arial"/>
                <a:cs typeface="Arial"/>
                <a:sym typeface="Arial"/>
              </a:rPr>
              <a:t>Applications of AI</a:t>
            </a:r>
            <a:endParaRPr sz="1200">
              <a:solidFill>
                <a:srgbClr val="000000"/>
              </a:solidFill>
              <a:latin typeface="Arial"/>
              <a:ea typeface="Arial"/>
              <a:cs typeface="Arial"/>
              <a:sym typeface="Arial"/>
            </a:endParaRPr>
          </a:p>
          <a:p>
            <a:pPr indent="-304800" lvl="0" marL="457200" rtl="0" algn="l">
              <a:lnSpc>
                <a:spcPct val="105000"/>
              </a:lnSpc>
              <a:spcBef>
                <a:spcPts val="0"/>
              </a:spcBef>
              <a:spcAft>
                <a:spcPts val="0"/>
              </a:spcAft>
              <a:buClr>
                <a:srgbClr val="000000"/>
              </a:buClr>
              <a:buSzPts val="1200"/>
              <a:buFont typeface="Arial"/>
              <a:buAutoNum type="arabicPeriod"/>
            </a:pPr>
            <a:r>
              <a:rPr lang="en" sz="1200">
                <a:solidFill>
                  <a:srgbClr val="000000"/>
                </a:solidFill>
                <a:latin typeface="Arial"/>
                <a:ea typeface="Arial"/>
                <a:cs typeface="Arial"/>
                <a:sym typeface="Arial"/>
              </a:rPr>
              <a:t>Handson Github</a:t>
            </a:r>
            <a:endParaRPr sz="1200">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Previous Class</a:t>
            </a:r>
            <a:endParaRPr/>
          </a:p>
        </p:txBody>
      </p:sp>
      <p:sp>
        <p:nvSpPr>
          <p:cNvPr id="210" name="Google Shape;210;p3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04800" lvl="0" marL="914400" rtl="0" algn="l">
              <a:spcBef>
                <a:spcPts val="0"/>
              </a:spcBef>
              <a:spcAft>
                <a:spcPts val="0"/>
              </a:spcAft>
              <a:buClr>
                <a:srgbClr val="000000"/>
              </a:buClr>
              <a:buSzPts val="1200"/>
              <a:buFont typeface="Arial"/>
              <a:buAutoNum type="arabicPeriod"/>
            </a:pPr>
            <a:r>
              <a:rPr lang="en" sz="1200">
                <a:solidFill>
                  <a:srgbClr val="000000"/>
                </a:solidFill>
                <a:latin typeface="Arial"/>
                <a:ea typeface="Arial"/>
                <a:cs typeface="Arial"/>
                <a:sym typeface="Arial"/>
              </a:rPr>
              <a:t>Introduction to Machine Learning, </a:t>
            </a:r>
            <a:endParaRPr sz="1200">
              <a:solidFill>
                <a:srgbClr val="000000"/>
              </a:solidFill>
              <a:latin typeface="Arial"/>
              <a:ea typeface="Arial"/>
              <a:cs typeface="Arial"/>
              <a:sym typeface="Arial"/>
            </a:endParaRPr>
          </a:p>
          <a:p>
            <a:pPr indent="-304800" lvl="0" marL="914400" rtl="0" algn="l">
              <a:spcBef>
                <a:spcPts val="0"/>
              </a:spcBef>
              <a:spcAft>
                <a:spcPts val="0"/>
              </a:spcAft>
              <a:buClr>
                <a:srgbClr val="000000"/>
              </a:buClr>
              <a:buSzPts val="1200"/>
              <a:buFont typeface="Arial"/>
              <a:buAutoNum type="arabicPeriod"/>
            </a:pPr>
            <a:r>
              <a:rPr lang="en" sz="1200">
                <a:solidFill>
                  <a:srgbClr val="000000"/>
                </a:solidFill>
                <a:latin typeface="Arial"/>
                <a:ea typeface="Arial"/>
                <a:cs typeface="Arial"/>
                <a:sym typeface="Arial"/>
              </a:rPr>
              <a:t>Concepts of Learning: Supervised, Unsupervised and</a:t>
            </a:r>
            <a:endParaRPr sz="1200">
              <a:solidFill>
                <a:srgbClr val="000000"/>
              </a:solidFill>
              <a:latin typeface="Arial"/>
              <a:ea typeface="Arial"/>
              <a:cs typeface="Arial"/>
              <a:sym typeface="Arial"/>
            </a:endParaRPr>
          </a:p>
          <a:p>
            <a:pPr indent="-304800" lvl="0" marL="914400" rtl="0" algn="l">
              <a:spcBef>
                <a:spcPts val="0"/>
              </a:spcBef>
              <a:spcAft>
                <a:spcPts val="0"/>
              </a:spcAft>
              <a:buClr>
                <a:srgbClr val="000000"/>
              </a:buClr>
              <a:buSzPts val="1200"/>
              <a:buFont typeface="Arial"/>
              <a:buAutoNum type="arabicPeriod"/>
            </a:pPr>
            <a:r>
              <a:rPr lang="en" sz="1200">
                <a:solidFill>
                  <a:srgbClr val="000000"/>
                </a:solidFill>
                <a:latin typeface="Arial"/>
                <a:ea typeface="Arial"/>
                <a:cs typeface="Arial"/>
                <a:sym typeface="Arial"/>
              </a:rPr>
              <a:t>Reinforcement Learning</a:t>
            </a:r>
            <a:endParaRPr sz="1200">
              <a:solidFill>
                <a:srgbClr val="000000"/>
              </a:solidFill>
              <a:latin typeface="Arial"/>
              <a:ea typeface="Arial"/>
              <a:cs typeface="Arial"/>
              <a:sym typeface="Arial"/>
            </a:endParaRPr>
          </a:p>
          <a:p>
            <a:pPr indent="-304800" lvl="0" marL="914400" rtl="0" algn="l">
              <a:spcBef>
                <a:spcPts val="0"/>
              </a:spcBef>
              <a:spcAft>
                <a:spcPts val="0"/>
              </a:spcAft>
              <a:buClr>
                <a:srgbClr val="000000"/>
              </a:buClr>
              <a:buSzPts val="1200"/>
              <a:buFont typeface="Arial"/>
              <a:buAutoNum type="arabicPeriod"/>
            </a:pPr>
            <a:r>
              <a:rPr lang="en" sz="1200">
                <a:solidFill>
                  <a:srgbClr val="000000"/>
                </a:solidFill>
                <a:latin typeface="Arial"/>
                <a:ea typeface="Arial"/>
                <a:cs typeface="Arial"/>
                <a:sym typeface="Arial"/>
              </a:rPr>
              <a:t>Statistical-based Learning: Naive Bayes Model</a:t>
            </a:r>
            <a:endParaRPr sz="1200">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Contents</a:t>
            </a:r>
            <a:endParaRPr/>
          </a:p>
        </p:txBody>
      </p:sp>
      <p:sp>
        <p:nvSpPr>
          <p:cNvPr id="216" name="Google Shape;216;p33"/>
          <p:cNvSpPr txBox="1"/>
          <p:nvPr>
            <p:ph idx="1" type="body"/>
          </p:nvPr>
        </p:nvSpPr>
        <p:spPr>
          <a:xfrm>
            <a:off x="729450" y="2078875"/>
            <a:ext cx="7688700" cy="292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00000"/>
                </a:solidFill>
                <a:latin typeface="Arial"/>
                <a:ea typeface="Arial"/>
                <a:cs typeface="Arial"/>
                <a:sym typeface="Arial"/>
              </a:rPr>
              <a:t>Learning with Neural Networks: </a:t>
            </a:r>
            <a:endParaRPr sz="1000">
              <a:solidFill>
                <a:srgbClr val="000000"/>
              </a:solidFill>
              <a:latin typeface="Arial"/>
              <a:ea typeface="Arial"/>
              <a:cs typeface="Arial"/>
              <a:sym typeface="Arial"/>
            </a:endParaRPr>
          </a:p>
          <a:p>
            <a:pPr indent="-292100" lvl="0" marL="457200" rtl="0" algn="l">
              <a:spcBef>
                <a:spcPts val="1200"/>
              </a:spcBef>
              <a:spcAft>
                <a:spcPts val="0"/>
              </a:spcAft>
              <a:buClr>
                <a:srgbClr val="000000"/>
              </a:buClr>
              <a:buSzPts val="1000"/>
              <a:buFont typeface="Arial"/>
              <a:buChar char="●"/>
            </a:pPr>
            <a:r>
              <a:rPr lang="en" sz="1000">
                <a:solidFill>
                  <a:srgbClr val="000000"/>
                </a:solidFill>
                <a:latin typeface="Arial"/>
                <a:ea typeface="Arial"/>
                <a:cs typeface="Arial"/>
                <a:sym typeface="Arial"/>
              </a:rPr>
              <a:t>Introduction: Deep Learning, Neural Network, Artificial Neural Network</a:t>
            </a:r>
            <a:endParaRPr sz="1000">
              <a:solidFill>
                <a:srgbClr val="000000"/>
              </a:solidFill>
              <a:latin typeface="Arial"/>
              <a:ea typeface="Arial"/>
              <a:cs typeface="Arial"/>
              <a:sym typeface="Arial"/>
            </a:endParaRPr>
          </a:p>
          <a:p>
            <a:pPr indent="-292100" lvl="0" marL="4572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Biological Neural Networks Vs. Artificial Neural Networks (ANN), </a:t>
            </a:r>
            <a:endParaRPr sz="1000">
              <a:solidFill>
                <a:srgbClr val="000000"/>
              </a:solidFill>
              <a:latin typeface="Arial"/>
              <a:ea typeface="Arial"/>
              <a:cs typeface="Arial"/>
              <a:sym typeface="Arial"/>
            </a:endParaRPr>
          </a:p>
          <a:p>
            <a:pPr indent="-292100" lvl="0" marL="4572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Example of Neural Network: House Price Prediction</a:t>
            </a:r>
            <a:endParaRPr sz="1000">
              <a:solidFill>
                <a:srgbClr val="000000"/>
              </a:solidFill>
              <a:latin typeface="Arial"/>
              <a:ea typeface="Arial"/>
              <a:cs typeface="Arial"/>
              <a:sym typeface="Arial"/>
            </a:endParaRPr>
          </a:p>
          <a:p>
            <a:pPr indent="-292100" lvl="0" marL="4572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Activation Functions: Sigmoid, Tanh, ReLu </a:t>
            </a:r>
            <a:endParaRPr sz="1000">
              <a:solidFill>
                <a:srgbClr val="000000"/>
              </a:solidFill>
              <a:latin typeface="Arial"/>
              <a:ea typeface="Arial"/>
              <a:cs typeface="Arial"/>
              <a:sym typeface="Arial"/>
            </a:endParaRPr>
          </a:p>
          <a:p>
            <a:pPr indent="-292100" lvl="0" marL="4572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Types of ANN: Feed-forward, Single Layered, Multi-Layered</a:t>
            </a:r>
            <a:endParaRPr sz="1000">
              <a:solidFill>
                <a:srgbClr val="000000"/>
              </a:solidFill>
              <a:latin typeface="Arial"/>
              <a:ea typeface="Arial"/>
              <a:cs typeface="Arial"/>
              <a:sym typeface="Arial"/>
            </a:endParaRPr>
          </a:p>
          <a:p>
            <a:pPr indent="-292100" lvl="0" marL="4572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Application of Artificial Neural Networks, </a:t>
            </a:r>
            <a:endParaRPr sz="1000">
              <a:solidFill>
                <a:srgbClr val="000000"/>
              </a:solidFill>
              <a:latin typeface="Arial"/>
              <a:ea typeface="Arial"/>
              <a:cs typeface="Arial"/>
              <a:sym typeface="Arial"/>
            </a:endParaRPr>
          </a:p>
          <a:p>
            <a:pPr indent="-292100" lvl="0" marL="457200" rtl="0" algn="l">
              <a:spcBef>
                <a:spcPts val="0"/>
              </a:spcBef>
              <a:spcAft>
                <a:spcPts val="0"/>
              </a:spcAft>
              <a:buClr>
                <a:srgbClr val="000000"/>
              </a:buClr>
              <a:buSzPts val="1000"/>
              <a:buFont typeface="Arial"/>
              <a:buChar char="●"/>
            </a:pPr>
            <a:r>
              <a:rPr lang="en" sz="1100">
                <a:solidFill>
                  <a:srgbClr val="000000"/>
                </a:solidFill>
                <a:highlight>
                  <a:srgbClr val="FFFFFF"/>
                </a:highlight>
                <a:latin typeface="Arial"/>
                <a:ea typeface="Arial"/>
                <a:cs typeface="Arial"/>
                <a:sym typeface="Arial"/>
              </a:rPr>
              <a:t>Learning Techniques in Neural Networks</a:t>
            </a:r>
            <a:endParaRPr sz="1000">
              <a:solidFill>
                <a:srgbClr val="000000"/>
              </a:solidFill>
              <a:latin typeface="Arial"/>
              <a:ea typeface="Arial"/>
              <a:cs typeface="Arial"/>
              <a:sym typeface="Arial"/>
            </a:endParaRPr>
          </a:p>
          <a:p>
            <a:pPr indent="-292100" lvl="0" marL="4572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Perceptron Learning, </a:t>
            </a:r>
            <a:endParaRPr sz="1000">
              <a:solidFill>
                <a:srgbClr val="000000"/>
              </a:solidFill>
              <a:latin typeface="Arial"/>
              <a:ea typeface="Arial"/>
              <a:cs typeface="Arial"/>
              <a:sym typeface="Arial"/>
            </a:endParaRPr>
          </a:p>
          <a:p>
            <a:pPr indent="-292100" lvl="0" marL="4572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Back - propagation Learning</a:t>
            </a:r>
            <a:endParaRPr sz="1000">
              <a:solidFill>
                <a:srgbClr val="000000"/>
              </a:solidFill>
              <a:latin typeface="Arial"/>
              <a:ea typeface="Arial"/>
              <a:cs typeface="Arial"/>
              <a:sym typeface="Arial"/>
            </a:endParaRPr>
          </a:p>
          <a:p>
            <a:pPr indent="-292100" lvl="0" marL="457200" rtl="0" algn="l">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Transfer Learning</a:t>
            </a:r>
            <a:endParaRPr sz="1000">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Deep Learning</a:t>
            </a:r>
            <a:endParaRPr/>
          </a:p>
        </p:txBody>
      </p:sp>
      <p:sp>
        <p:nvSpPr>
          <p:cNvPr id="222" name="Google Shape;222;p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200">
                <a:solidFill>
                  <a:srgbClr val="000000"/>
                </a:solidFill>
                <a:latin typeface="Arial"/>
                <a:ea typeface="Arial"/>
                <a:cs typeface="Arial"/>
                <a:sym typeface="Arial"/>
              </a:rPr>
              <a:t>Deep learning </a:t>
            </a:r>
            <a:r>
              <a:rPr lang="en" sz="1200">
                <a:solidFill>
                  <a:srgbClr val="000000"/>
                </a:solidFill>
                <a:latin typeface="Arial"/>
                <a:ea typeface="Arial"/>
                <a:cs typeface="Arial"/>
                <a:sym typeface="Arial"/>
              </a:rPr>
              <a:t>is a broad family of techniques for machine learning in which hypotheses take the form of complex algebraic circuits with tunable connection strengths. The word “deep” refers to the fact that the circuits are typically organized into many </a:t>
            </a:r>
            <a:r>
              <a:rPr b="1" lang="en" sz="1200">
                <a:solidFill>
                  <a:srgbClr val="000000"/>
                </a:solidFill>
                <a:latin typeface="Arial"/>
                <a:ea typeface="Arial"/>
                <a:cs typeface="Arial"/>
                <a:sym typeface="Arial"/>
              </a:rPr>
              <a:t>layers</a:t>
            </a:r>
            <a:r>
              <a:rPr lang="en" sz="1200">
                <a:solidFill>
                  <a:srgbClr val="000000"/>
                </a:solidFill>
                <a:latin typeface="Arial"/>
                <a:ea typeface="Arial"/>
                <a:cs typeface="Arial"/>
                <a:sym typeface="Arial"/>
              </a:rPr>
              <a:t>, which means that computation paths from inputs to outputs have many steps. </a:t>
            </a:r>
            <a:endParaRPr sz="1200">
              <a:solidFill>
                <a:srgbClr val="000000"/>
              </a:solidFill>
              <a:latin typeface="Arial"/>
              <a:ea typeface="Arial"/>
              <a:cs typeface="Arial"/>
              <a:sym typeface="Arial"/>
            </a:endParaRPr>
          </a:p>
          <a:p>
            <a:pPr indent="0" lvl="0" marL="0" rtl="0" algn="l">
              <a:spcBef>
                <a:spcPts val="1200"/>
              </a:spcBef>
              <a:spcAft>
                <a:spcPts val="0"/>
              </a:spcAft>
              <a:buNone/>
            </a:pPr>
            <a:r>
              <a:rPr lang="en" sz="1200">
                <a:solidFill>
                  <a:srgbClr val="000000"/>
                </a:solidFill>
                <a:latin typeface="Arial"/>
                <a:ea typeface="Arial"/>
                <a:cs typeface="Arial"/>
                <a:sym typeface="Arial"/>
              </a:rPr>
              <a:t>					</a:t>
            </a:r>
            <a:endParaRPr sz="1200">
              <a:solidFill>
                <a:srgbClr val="000000"/>
              </a:solidFill>
              <a:latin typeface="Arial"/>
              <a:ea typeface="Arial"/>
              <a:cs typeface="Arial"/>
              <a:sym typeface="Arial"/>
            </a:endParaRPr>
          </a:p>
          <a:p>
            <a:pPr indent="0" lvl="0" marL="0" rtl="0" algn="l">
              <a:spcBef>
                <a:spcPts val="0"/>
              </a:spcBef>
              <a:spcAft>
                <a:spcPts val="0"/>
              </a:spcAft>
              <a:buNone/>
            </a:pPr>
            <a:r>
              <a:rPr lang="en" sz="1200">
                <a:solidFill>
                  <a:srgbClr val="000000"/>
                </a:solidFill>
                <a:latin typeface="Arial"/>
                <a:ea typeface="Arial"/>
                <a:cs typeface="Arial"/>
                <a:sym typeface="Arial"/>
              </a:rPr>
              <a:t>				</a:t>
            </a:r>
            <a:endParaRPr sz="1200">
              <a:solidFill>
                <a:srgbClr val="000000"/>
              </a:solidFill>
              <a:latin typeface="Arial"/>
              <a:ea typeface="Arial"/>
              <a:cs typeface="Arial"/>
              <a:sym typeface="Arial"/>
            </a:endParaRPr>
          </a:p>
          <a:p>
            <a:pPr indent="0" lvl="0" marL="0" rtl="0" algn="l">
              <a:spcBef>
                <a:spcPts val="1200"/>
              </a:spcBef>
              <a:spcAft>
                <a:spcPts val="0"/>
              </a:spcAft>
              <a:buNone/>
            </a:pPr>
            <a:r>
              <a:rPr lang="en" sz="1200">
                <a:solidFill>
                  <a:srgbClr val="000000"/>
                </a:solidFill>
                <a:latin typeface="Arial"/>
                <a:ea typeface="Arial"/>
                <a:cs typeface="Arial"/>
                <a:sym typeface="Arial"/>
              </a:rPr>
              <a:t>			</a:t>
            </a:r>
            <a:endParaRPr sz="1200">
              <a:solidFill>
                <a:srgbClr val="000000"/>
              </a:solidFill>
              <a:latin typeface="Arial"/>
              <a:ea typeface="Arial"/>
              <a:cs typeface="Arial"/>
              <a:sym typeface="Arial"/>
            </a:endParaRPr>
          </a:p>
          <a:p>
            <a:pPr indent="0" lvl="0" marL="0" rtl="0" algn="l">
              <a:spcBef>
                <a:spcPts val="1200"/>
              </a:spcBef>
              <a:spcAft>
                <a:spcPts val="0"/>
              </a:spcAft>
              <a:buNone/>
            </a:pPr>
            <a:r>
              <a:rPr lang="en" sz="1200">
                <a:solidFill>
                  <a:srgbClr val="000000"/>
                </a:solidFill>
                <a:latin typeface="Arial"/>
                <a:ea typeface="Arial"/>
                <a:cs typeface="Arial"/>
                <a:sym typeface="Arial"/>
              </a:rPr>
              <a:t>		</a:t>
            </a:r>
            <a:endParaRPr sz="1200">
              <a:solidFill>
                <a:srgbClr val="000000"/>
              </a:solidFill>
              <a:latin typeface="Arial"/>
              <a:ea typeface="Arial"/>
              <a:cs typeface="Arial"/>
              <a:sym typeface="Arial"/>
            </a:endParaRPr>
          </a:p>
          <a:p>
            <a:pPr indent="0" lvl="0" marL="0" rtl="0" algn="l">
              <a:spcBef>
                <a:spcPts val="1200"/>
              </a:spcBef>
              <a:spcAft>
                <a:spcPts val="1200"/>
              </a:spcAft>
              <a:buNone/>
            </a:pPr>
            <a:r>
              <a:t/>
            </a:r>
            <a:endParaRPr sz="1200">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Neural Network</a:t>
            </a:r>
            <a:endParaRPr/>
          </a:p>
          <a:p>
            <a:pPr indent="0" lvl="0" marL="0" rtl="0" algn="l">
              <a:spcBef>
                <a:spcPts val="0"/>
              </a:spcBef>
              <a:spcAft>
                <a:spcPts val="0"/>
              </a:spcAft>
              <a:buNone/>
            </a:pPr>
            <a:r>
              <a:t/>
            </a:r>
            <a:endParaRPr/>
          </a:p>
        </p:txBody>
      </p:sp>
      <p:sp>
        <p:nvSpPr>
          <p:cNvPr id="228" name="Google Shape;228;p3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solidFill>
                  <a:srgbClr val="202124"/>
                </a:solidFill>
                <a:highlight>
                  <a:srgbClr val="FFFFFF"/>
                </a:highlight>
                <a:latin typeface="Arial"/>
                <a:ea typeface="Arial"/>
                <a:cs typeface="Arial"/>
                <a:sym typeface="Arial"/>
              </a:rPr>
              <a:t>A neural network is </a:t>
            </a:r>
            <a:r>
              <a:rPr b="1" lang="en" sz="1200">
                <a:solidFill>
                  <a:srgbClr val="202124"/>
                </a:solidFill>
                <a:highlight>
                  <a:srgbClr val="FFFFFF"/>
                </a:highlight>
                <a:latin typeface="Arial"/>
                <a:ea typeface="Arial"/>
                <a:cs typeface="Arial"/>
                <a:sym typeface="Arial"/>
              </a:rPr>
              <a:t>a series of algorithms that endeavors to recognize underlying relationships in a set of data through a process that mimics the way the human brain operates</a:t>
            </a:r>
            <a:r>
              <a:rPr lang="en" sz="1200">
                <a:solidFill>
                  <a:srgbClr val="202124"/>
                </a:solidFill>
                <a:highlight>
                  <a:srgbClr val="FFFFFF"/>
                </a:highlight>
                <a:latin typeface="Arial"/>
                <a:ea typeface="Arial"/>
                <a:cs typeface="Arial"/>
                <a:sym typeface="Arial"/>
              </a:rPr>
              <a:t>. In this sense, neural networks refer to systems of neurons, either organic or artificial in nature.</a:t>
            </a:r>
            <a:endParaRPr sz="1200">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139700" marR="139700" rtl="0" algn="l">
              <a:lnSpc>
                <a:spcPct val="115000"/>
              </a:lnSpc>
              <a:spcBef>
                <a:spcPts val="0"/>
              </a:spcBef>
              <a:spcAft>
                <a:spcPts val="0"/>
              </a:spcAft>
              <a:buNone/>
            </a:pPr>
            <a:r>
              <a:rPr lang="en" sz="2400">
                <a:solidFill>
                  <a:srgbClr val="202124"/>
                </a:solidFill>
                <a:highlight>
                  <a:srgbClr val="FFFFFF"/>
                </a:highlight>
                <a:latin typeface="Arial"/>
                <a:ea typeface="Arial"/>
                <a:cs typeface="Arial"/>
                <a:sym typeface="Arial"/>
              </a:rPr>
              <a:t>Artificial neural network</a:t>
            </a:r>
            <a:endParaRPr sz="2400">
              <a:latin typeface="Arial"/>
              <a:ea typeface="Arial"/>
              <a:cs typeface="Arial"/>
              <a:sym typeface="Arial"/>
            </a:endParaRPr>
          </a:p>
        </p:txBody>
      </p:sp>
      <p:sp>
        <p:nvSpPr>
          <p:cNvPr id="234" name="Google Shape;234;p3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rgbClr val="202124"/>
                </a:solidFill>
                <a:highlight>
                  <a:srgbClr val="FFFFFF"/>
                </a:highlight>
                <a:latin typeface="Arial"/>
                <a:ea typeface="Arial"/>
                <a:cs typeface="Arial"/>
                <a:sym typeface="Arial"/>
              </a:rPr>
              <a:t>Artificial neural networks, usually simply called neural networks, are computing systems inspired by the biological neural networks that constitute animal brains. An ANN is based on a collection of connected units or nodes called artificial neurons, which loosely model the neurons in a biological brain.</a:t>
            </a:r>
            <a:endParaRPr sz="1200">
              <a:solidFill>
                <a:srgbClr val="202124"/>
              </a:solidFill>
              <a:highlight>
                <a:srgbClr val="FFFFFF"/>
              </a:highlight>
              <a:latin typeface="Arial"/>
              <a:ea typeface="Arial"/>
              <a:cs typeface="Arial"/>
              <a:sym typeface="Arial"/>
            </a:endParaRPr>
          </a:p>
          <a:p>
            <a:pPr indent="0" lvl="0" marL="0" rtl="0" algn="l">
              <a:spcBef>
                <a:spcPts val="1200"/>
              </a:spcBef>
              <a:spcAft>
                <a:spcPts val="1200"/>
              </a:spcAft>
              <a:buNone/>
            </a:pPr>
            <a:r>
              <a:t/>
            </a:r>
            <a:endParaRPr sz="1200">
              <a:solidFill>
                <a:srgbClr val="202124"/>
              </a:solidFill>
              <a:highlight>
                <a:srgbClr val="FFFFFF"/>
              </a:highlight>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139700" marR="139700" rtl="0" algn="l">
              <a:lnSpc>
                <a:spcPct val="115000"/>
              </a:lnSpc>
              <a:spcBef>
                <a:spcPts val="0"/>
              </a:spcBef>
              <a:spcAft>
                <a:spcPts val="0"/>
              </a:spcAft>
              <a:buNone/>
            </a:pPr>
            <a:r>
              <a:rPr lang="en" sz="2400">
                <a:solidFill>
                  <a:srgbClr val="202124"/>
                </a:solidFill>
                <a:highlight>
                  <a:srgbClr val="FFFFFF"/>
                </a:highlight>
                <a:latin typeface="Arial"/>
                <a:ea typeface="Arial"/>
                <a:cs typeface="Arial"/>
                <a:sym typeface="Arial"/>
              </a:rPr>
              <a:t>Artificial neural network Architecture</a:t>
            </a:r>
            <a:endParaRPr sz="2400">
              <a:latin typeface="Arial"/>
              <a:ea typeface="Arial"/>
              <a:cs typeface="Arial"/>
              <a:sym typeface="Arial"/>
            </a:endParaRPr>
          </a:p>
        </p:txBody>
      </p:sp>
      <p:sp>
        <p:nvSpPr>
          <p:cNvPr id="240" name="Google Shape;240;p37"/>
          <p:cNvSpPr txBox="1"/>
          <p:nvPr>
            <p:ph idx="1" type="body"/>
          </p:nvPr>
        </p:nvSpPr>
        <p:spPr>
          <a:xfrm>
            <a:off x="729450" y="2078875"/>
            <a:ext cx="4160100" cy="2261100"/>
          </a:xfrm>
          <a:prstGeom prst="rect">
            <a:avLst/>
          </a:prstGeom>
        </p:spPr>
        <p:txBody>
          <a:bodyPr anchorCtr="0" anchor="t" bIns="91425" lIns="91425" spcFirstLastPara="1" rIns="91425" wrap="square" tIns="91425">
            <a:normAutofit fontScale="85000" lnSpcReduction="20000"/>
          </a:bodyPr>
          <a:lstStyle/>
          <a:p>
            <a:pPr indent="-309562" lvl="0" marL="749300" rtl="0" algn="l">
              <a:spcBef>
                <a:spcPts val="2400"/>
              </a:spcBef>
              <a:spcAft>
                <a:spcPts val="0"/>
              </a:spcAft>
              <a:buClr>
                <a:srgbClr val="334960"/>
              </a:buClr>
              <a:buSzPct val="100000"/>
              <a:buFont typeface="Roboto"/>
              <a:buChar char="●"/>
            </a:pPr>
            <a:r>
              <a:rPr b="1" lang="en" sz="1500">
                <a:solidFill>
                  <a:srgbClr val="334960"/>
                </a:solidFill>
                <a:highlight>
                  <a:srgbClr val="FFFFFF"/>
                </a:highlight>
                <a:latin typeface="Arial"/>
                <a:ea typeface="Arial"/>
                <a:cs typeface="Arial"/>
                <a:sym typeface="Arial"/>
              </a:rPr>
              <a:t>Input layer</a:t>
            </a:r>
            <a:r>
              <a:rPr lang="en" sz="1500">
                <a:solidFill>
                  <a:srgbClr val="334960"/>
                </a:solidFill>
                <a:highlight>
                  <a:srgbClr val="FFFFFF"/>
                </a:highlight>
                <a:latin typeface="Roboto"/>
                <a:ea typeface="Roboto"/>
                <a:cs typeface="Roboto"/>
                <a:sym typeface="Roboto"/>
              </a:rPr>
              <a:t> - It contains those units (Artificial Neurons) which receive input from the outside world on which the network will learn, recognize about, or otherwise process.</a:t>
            </a:r>
            <a:endParaRPr sz="1500">
              <a:solidFill>
                <a:srgbClr val="334960"/>
              </a:solidFill>
              <a:highlight>
                <a:srgbClr val="FFFFFF"/>
              </a:highlight>
              <a:latin typeface="Roboto"/>
              <a:ea typeface="Roboto"/>
              <a:cs typeface="Roboto"/>
              <a:sym typeface="Roboto"/>
            </a:endParaRPr>
          </a:p>
          <a:p>
            <a:pPr indent="-309562" lvl="0" marL="749300" rtl="0" algn="l">
              <a:spcBef>
                <a:spcPts val="0"/>
              </a:spcBef>
              <a:spcAft>
                <a:spcPts val="0"/>
              </a:spcAft>
              <a:buClr>
                <a:srgbClr val="334960"/>
              </a:buClr>
              <a:buSzPct val="100000"/>
              <a:buFont typeface="Roboto"/>
              <a:buChar char="●"/>
            </a:pPr>
            <a:r>
              <a:rPr b="1" lang="en" sz="1500">
                <a:solidFill>
                  <a:srgbClr val="334960"/>
                </a:solidFill>
                <a:highlight>
                  <a:srgbClr val="FFFFFF"/>
                </a:highlight>
                <a:latin typeface="Arial"/>
                <a:ea typeface="Arial"/>
                <a:cs typeface="Arial"/>
                <a:sym typeface="Arial"/>
              </a:rPr>
              <a:t>Output layer</a:t>
            </a:r>
            <a:r>
              <a:rPr lang="en" sz="1500">
                <a:solidFill>
                  <a:srgbClr val="334960"/>
                </a:solidFill>
                <a:highlight>
                  <a:srgbClr val="FFFFFF"/>
                </a:highlight>
                <a:latin typeface="Roboto"/>
                <a:ea typeface="Roboto"/>
                <a:cs typeface="Roboto"/>
                <a:sym typeface="Roboto"/>
              </a:rPr>
              <a:t> - It contains units that respond to the information about how it learn any task.</a:t>
            </a:r>
            <a:endParaRPr sz="1500">
              <a:solidFill>
                <a:srgbClr val="334960"/>
              </a:solidFill>
              <a:highlight>
                <a:srgbClr val="FFFFFF"/>
              </a:highlight>
              <a:latin typeface="Roboto"/>
              <a:ea typeface="Roboto"/>
              <a:cs typeface="Roboto"/>
              <a:sym typeface="Roboto"/>
            </a:endParaRPr>
          </a:p>
          <a:p>
            <a:pPr indent="-309562" lvl="0" marL="749300" rtl="0" algn="l">
              <a:spcBef>
                <a:spcPts val="0"/>
              </a:spcBef>
              <a:spcAft>
                <a:spcPts val="0"/>
              </a:spcAft>
              <a:buClr>
                <a:srgbClr val="334960"/>
              </a:buClr>
              <a:buSzPct val="100000"/>
              <a:buFont typeface="Roboto"/>
              <a:buChar char="●"/>
            </a:pPr>
            <a:r>
              <a:rPr b="1" lang="en" sz="1500">
                <a:solidFill>
                  <a:srgbClr val="334960"/>
                </a:solidFill>
                <a:highlight>
                  <a:srgbClr val="FFFFFF"/>
                </a:highlight>
                <a:latin typeface="Arial"/>
                <a:ea typeface="Arial"/>
                <a:cs typeface="Arial"/>
                <a:sym typeface="Arial"/>
              </a:rPr>
              <a:t>Hidden layer </a:t>
            </a:r>
            <a:r>
              <a:rPr lang="en" sz="1500">
                <a:solidFill>
                  <a:srgbClr val="334960"/>
                </a:solidFill>
                <a:highlight>
                  <a:srgbClr val="FFFFFF"/>
                </a:highlight>
                <a:latin typeface="Roboto"/>
                <a:ea typeface="Roboto"/>
                <a:cs typeface="Roboto"/>
                <a:sym typeface="Roboto"/>
              </a:rPr>
              <a:t>- These units are in between input and output layers. The hidden layer's job is to transform the input into something that the output unit can use somehow.</a:t>
            </a:r>
            <a:endParaRPr sz="1200">
              <a:solidFill>
                <a:srgbClr val="202124"/>
              </a:solidFill>
              <a:highlight>
                <a:srgbClr val="FFFFFF"/>
              </a:highlight>
              <a:latin typeface="Arial"/>
              <a:ea typeface="Arial"/>
              <a:cs typeface="Arial"/>
              <a:sym typeface="Arial"/>
            </a:endParaRPr>
          </a:p>
        </p:txBody>
      </p:sp>
      <p:pic>
        <p:nvPicPr>
          <p:cNvPr id="241" name="Google Shape;241;p37"/>
          <p:cNvPicPr preferRelativeResize="0"/>
          <p:nvPr/>
        </p:nvPicPr>
        <p:blipFill rotWithShape="1">
          <a:blip r:embed="rId3">
            <a:alphaModFix/>
          </a:blip>
          <a:srcRect b="0" l="0" r="0" t="2219"/>
          <a:stretch/>
        </p:blipFill>
        <p:spPr>
          <a:xfrm>
            <a:off x="4753450" y="1759825"/>
            <a:ext cx="4062499" cy="3289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Biological Neuron</a:t>
            </a:r>
            <a:endParaRPr/>
          </a:p>
        </p:txBody>
      </p:sp>
      <p:sp>
        <p:nvSpPr>
          <p:cNvPr id="247" name="Google Shape;247;p38"/>
          <p:cNvSpPr txBox="1"/>
          <p:nvPr>
            <p:ph idx="1" type="body"/>
          </p:nvPr>
        </p:nvSpPr>
        <p:spPr>
          <a:xfrm>
            <a:off x="729450" y="2078875"/>
            <a:ext cx="3842700" cy="26415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688"/>
              <a:buNone/>
            </a:pPr>
            <a:r>
              <a:rPr lang="en" sz="1100">
                <a:solidFill>
                  <a:srgbClr val="000000"/>
                </a:solidFill>
                <a:highlight>
                  <a:srgbClr val="FFFFFF"/>
                </a:highlight>
                <a:latin typeface="Arial"/>
                <a:ea typeface="Arial"/>
                <a:cs typeface="Arial"/>
                <a:sym typeface="Arial"/>
              </a:rPr>
              <a:t>The typical nerve cell of the human brain comprises of four parts </a:t>
            </a:r>
            <a:endParaRPr sz="1100">
              <a:solidFill>
                <a:srgbClr val="000000"/>
              </a:solidFill>
              <a:highlight>
                <a:srgbClr val="FFFFFF"/>
              </a:highlight>
              <a:latin typeface="Arial"/>
              <a:ea typeface="Arial"/>
              <a:cs typeface="Arial"/>
              <a:sym typeface="Arial"/>
            </a:endParaRPr>
          </a:p>
          <a:p>
            <a:pPr indent="-298450" lvl="0" marL="457200" rtl="0" algn="l">
              <a:lnSpc>
                <a:spcPct val="105000"/>
              </a:lnSpc>
              <a:spcBef>
                <a:spcPts val="1200"/>
              </a:spcBef>
              <a:spcAft>
                <a:spcPts val="0"/>
              </a:spcAft>
              <a:buClr>
                <a:srgbClr val="000000"/>
              </a:buClr>
              <a:buSzPts val="1100"/>
              <a:buFont typeface="Roboto"/>
              <a:buChar char="●"/>
            </a:pPr>
            <a:r>
              <a:rPr b="1" lang="en" sz="1100">
                <a:solidFill>
                  <a:srgbClr val="000000"/>
                </a:solidFill>
                <a:highlight>
                  <a:srgbClr val="FFFFFF"/>
                </a:highlight>
                <a:latin typeface="Arial"/>
                <a:ea typeface="Arial"/>
                <a:cs typeface="Arial"/>
                <a:sym typeface="Arial"/>
              </a:rPr>
              <a:t>Function of Dendrite </a:t>
            </a:r>
            <a:r>
              <a:rPr lang="en" sz="1100">
                <a:solidFill>
                  <a:srgbClr val="000000"/>
                </a:solidFill>
                <a:highlight>
                  <a:srgbClr val="FFFFFF"/>
                </a:highlight>
                <a:latin typeface="Arial"/>
                <a:ea typeface="Arial"/>
                <a:cs typeface="Arial"/>
                <a:sym typeface="Arial"/>
              </a:rPr>
              <a:t>It receives signals from other neurons.</a:t>
            </a:r>
            <a:endParaRPr sz="1100">
              <a:solidFill>
                <a:srgbClr val="000000"/>
              </a:solidFill>
              <a:highlight>
                <a:srgbClr val="FFFFFF"/>
              </a:highlight>
              <a:latin typeface="Arial"/>
              <a:ea typeface="Arial"/>
              <a:cs typeface="Arial"/>
              <a:sym typeface="Arial"/>
            </a:endParaRPr>
          </a:p>
          <a:p>
            <a:pPr indent="-298450" lvl="0" marL="457200" rtl="0" algn="l">
              <a:lnSpc>
                <a:spcPct val="105000"/>
              </a:lnSpc>
              <a:spcBef>
                <a:spcPts val="0"/>
              </a:spcBef>
              <a:spcAft>
                <a:spcPts val="0"/>
              </a:spcAft>
              <a:buClr>
                <a:srgbClr val="000000"/>
              </a:buClr>
              <a:buSzPts val="1100"/>
              <a:buFont typeface="Roboto"/>
              <a:buChar char="●"/>
            </a:pPr>
            <a:r>
              <a:rPr b="1" lang="en" sz="1100">
                <a:solidFill>
                  <a:srgbClr val="000000"/>
                </a:solidFill>
                <a:highlight>
                  <a:srgbClr val="FFFFFF"/>
                </a:highlight>
                <a:latin typeface="Arial"/>
                <a:ea typeface="Arial"/>
                <a:cs typeface="Arial"/>
                <a:sym typeface="Arial"/>
              </a:rPr>
              <a:t>Soma (cell body) </a:t>
            </a:r>
            <a:r>
              <a:rPr lang="en" sz="1100">
                <a:solidFill>
                  <a:srgbClr val="000000"/>
                </a:solidFill>
                <a:highlight>
                  <a:srgbClr val="FFFFFF"/>
                </a:highlight>
                <a:latin typeface="Arial"/>
                <a:ea typeface="Arial"/>
                <a:cs typeface="Arial"/>
                <a:sym typeface="Arial"/>
              </a:rPr>
              <a:t>It sums all the incoming signals to generate input.</a:t>
            </a:r>
            <a:endParaRPr sz="1100">
              <a:solidFill>
                <a:srgbClr val="000000"/>
              </a:solidFill>
              <a:highlight>
                <a:srgbClr val="FFFFFF"/>
              </a:highlight>
              <a:latin typeface="Arial"/>
              <a:ea typeface="Arial"/>
              <a:cs typeface="Arial"/>
              <a:sym typeface="Arial"/>
            </a:endParaRPr>
          </a:p>
          <a:p>
            <a:pPr indent="-298450" lvl="0" marL="457200" rtl="0" algn="l">
              <a:lnSpc>
                <a:spcPct val="105000"/>
              </a:lnSpc>
              <a:spcBef>
                <a:spcPts val="0"/>
              </a:spcBef>
              <a:spcAft>
                <a:spcPts val="0"/>
              </a:spcAft>
              <a:buClr>
                <a:srgbClr val="000000"/>
              </a:buClr>
              <a:buSzPts val="1100"/>
              <a:buFont typeface="Roboto"/>
              <a:buChar char="●"/>
            </a:pPr>
            <a:r>
              <a:rPr b="1" lang="en" sz="1100">
                <a:solidFill>
                  <a:srgbClr val="000000"/>
                </a:solidFill>
                <a:highlight>
                  <a:srgbClr val="FFFFFF"/>
                </a:highlight>
                <a:latin typeface="Arial"/>
                <a:ea typeface="Arial"/>
                <a:cs typeface="Arial"/>
                <a:sym typeface="Arial"/>
              </a:rPr>
              <a:t>Axon Structure </a:t>
            </a:r>
            <a:r>
              <a:rPr lang="en" sz="1100">
                <a:solidFill>
                  <a:srgbClr val="000000"/>
                </a:solidFill>
                <a:highlight>
                  <a:srgbClr val="FFFFFF"/>
                </a:highlight>
                <a:latin typeface="Arial"/>
                <a:ea typeface="Arial"/>
                <a:cs typeface="Arial"/>
                <a:sym typeface="Arial"/>
              </a:rPr>
              <a:t>When the sum reaches a threshold value, the neuron fires, and the signal travels down the axon to the other neurons.</a:t>
            </a:r>
            <a:endParaRPr sz="1100">
              <a:solidFill>
                <a:srgbClr val="000000"/>
              </a:solidFill>
              <a:highlight>
                <a:srgbClr val="FFFFFF"/>
              </a:highlight>
              <a:latin typeface="Arial"/>
              <a:ea typeface="Arial"/>
              <a:cs typeface="Arial"/>
              <a:sym typeface="Arial"/>
            </a:endParaRPr>
          </a:p>
          <a:p>
            <a:pPr indent="-298450" lvl="0" marL="457200" rtl="0" algn="l">
              <a:lnSpc>
                <a:spcPct val="105000"/>
              </a:lnSpc>
              <a:spcBef>
                <a:spcPts val="0"/>
              </a:spcBef>
              <a:spcAft>
                <a:spcPts val="0"/>
              </a:spcAft>
              <a:buClr>
                <a:srgbClr val="000000"/>
              </a:buClr>
              <a:buSzPts val="1100"/>
              <a:buFont typeface="Roboto"/>
              <a:buChar char="●"/>
            </a:pPr>
            <a:r>
              <a:rPr b="1" lang="en" sz="1100">
                <a:solidFill>
                  <a:srgbClr val="000000"/>
                </a:solidFill>
                <a:highlight>
                  <a:srgbClr val="FFFFFF"/>
                </a:highlight>
                <a:latin typeface="Arial"/>
                <a:ea typeface="Arial"/>
                <a:cs typeface="Arial"/>
                <a:sym typeface="Arial"/>
              </a:rPr>
              <a:t>Synapses Working </a:t>
            </a:r>
            <a:r>
              <a:rPr lang="en" sz="1100">
                <a:solidFill>
                  <a:srgbClr val="000000"/>
                </a:solidFill>
                <a:highlight>
                  <a:srgbClr val="FFFFFF"/>
                </a:highlight>
                <a:latin typeface="Arial"/>
                <a:ea typeface="Arial"/>
                <a:cs typeface="Arial"/>
                <a:sym typeface="Arial"/>
              </a:rPr>
              <a:t>The point of interconnection of one neuron with other neurons. The amount of signal transmitted depends upon the strength (synaptic weights) of the connections.</a:t>
            </a:r>
            <a:endParaRPr sz="1100">
              <a:solidFill>
                <a:srgbClr val="000000"/>
              </a:solidFill>
              <a:latin typeface="Arial"/>
              <a:ea typeface="Arial"/>
              <a:cs typeface="Arial"/>
              <a:sym typeface="Arial"/>
            </a:endParaRPr>
          </a:p>
        </p:txBody>
      </p:sp>
      <p:pic>
        <p:nvPicPr>
          <p:cNvPr id="248" name="Google Shape;248;p38"/>
          <p:cNvPicPr preferRelativeResize="0"/>
          <p:nvPr/>
        </p:nvPicPr>
        <p:blipFill>
          <a:blip r:embed="rId3">
            <a:alphaModFix/>
          </a:blip>
          <a:stretch>
            <a:fillRect/>
          </a:stretch>
        </p:blipFill>
        <p:spPr>
          <a:xfrm>
            <a:off x="4572150" y="2260125"/>
            <a:ext cx="4267050" cy="181349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9"/>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1800">
                <a:solidFill>
                  <a:srgbClr val="000000"/>
                </a:solidFill>
              </a:rPr>
              <a:t>Biological Neural Networks Vs. Artificial Neural Networks (ANN) </a:t>
            </a:r>
            <a:endParaRPr/>
          </a:p>
        </p:txBody>
      </p:sp>
      <p:pic>
        <p:nvPicPr>
          <p:cNvPr id="254" name="Google Shape;254;p39"/>
          <p:cNvPicPr preferRelativeResize="0"/>
          <p:nvPr/>
        </p:nvPicPr>
        <p:blipFill>
          <a:blip r:embed="rId3">
            <a:alphaModFix/>
          </a:blip>
          <a:stretch>
            <a:fillRect/>
          </a:stretch>
        </p:blipFill>
        <p:spPr>
          <a:xfrm>
            <a:off x="4645425" y="2171750"/>
            <a:ext cx="4363725" cy="2168225"/>
          </a:xfrm>
          <a:prstGeom prst="rect">
            <a:avLst/>
          </a:prstGeom>
          <a:noFill/>
          <a:ln>
            <a:noFill/>
          </a:ln>
        </p:spPr>
      </p:pic>
      <p:pic>
        <p:nvPicPr>
          <p:cNvPr id="255" name="Google Shape;255;p39"/>
          <p:cNvPicPr preferRelativeResize="0"/>
          <p:nvPr/>
        </p:nvPicPr>
        <p:blipFill>
          <a:blip r:embed="rId4">
            <a:alphaModFix/>
          </a:blip>
          <a:stretch>
            <a:fillRect/>
          </a:stretch>
        </p:blipFill>
        <p:spPr>
          <a:xfrm>
            <a:off x="378375" y="2260125"/>
            <a:ext cx="4267050" cy="181349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0"/>
          <p:cNvSpPr txBox="1"/>
          <p:nvPr>
            <p:ph type="title"/>
          </p:nvPr>
        </p:nvSpPr>
        <p:spPr>
          <a:xfrm>
            <a:off x="727650" y="49225"/>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990"/>
              <a:buNone/>
            </a:pPr>
            <a:r>
              <a:rPr lang="en" sz="1800">
                <a:solidFill>
                  <a:srgbClr val="000000"/>
                </a:solidFill>
              </a:rPr>
              <a:t>Biological Neural Networks Vs. Artificial Neural Networks (ANN) </a:t>
            </a:r>
            <a:endParaRPr sz="1800">
              <a:solidFill>
                <a:srgbClr val="000000"/>
              </a:solidFill>
            </a:endParaRPr>
          </a:p>
          <a:p>
            <a:pPr indent="0" lvl="0" marL="0" rtl="0" algn="l">
              <a:spcBef>
                <a:spcPts val="1200"/>
              </a:spcBef>
              <a:spcAft>
                <a:spcPts val="0"/>
              </a:spcAft>
              <a:buSzPts val="990"/>
              <a:buNone/>
            </a:pPr>
            <a:r>
              <a:t/>
            </a:r>
            <a:endParaRPr sz="2340"/>
          </a:p>
        </p:txBody>
      </p:sp>
      <p:sp>
        <p:nvSpPr>
          <p:cNvPr id="261" name="Google Shape;261;p40"/>
          <p:cNvSpPr txBox="1"/>
          <p:nvPr/>
        </p:nvSpPr>
        <p:spPr>
          <a:xfrm>
            <a:off x="836875" y="1843000"/>
            <a:ext cx="541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262" name="Google Shape;262;p40"/>
          <p:cNvPicPr preferRelativeResize="0"/>
          <p:nvPr/>
        </p:nvPicPr>
        <p:blipFill>
          <a:blip r:embed="rId3">
            <a:alphaModFix/>
          </a:blip>
          <a:stretch>
            <a:fillRect/>
          </a:stretch>
        </p:blipFill>
        <p:spPr>
          <a:xfrm>
            <a:off x="1845100" y="528125"/>
            <a:ext cx="5542779" cy="4615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House Price prediction</a:t>
            </a:r>
            <a:endParaRPr/>
          </a:p>
          <a:p>
            <a:pPr indent="0" lvl="0" marL="0" rtl="0" algn="l">
              <a:spcBef>
                <a:spcPts val="0"/>
              </a:spcBef>
              <a:spcAft>
                <a:spcPts val="0"/>
              </a:spcAft>
              <a:buNone/>
            </a:pPr>
            <a:r>
              <a:t/>
            </a:r>
            <a:endParaRPr/>
          </a:p>
        </p:txBody>
      </p:sp>
      <p:pic>
        <p:nvPicPr>
          <p:cNvPr id="268" name="Google Shape;268;p41"/>
          <p:cNvPicPr preferRelativeResize="0"/>
          <p:nvPr/>
        </p:nvPicPr>
        <p:blipFill>
          <a:blip r:embed="rId3">
            <a:alphaModFix/>
          </a:blip>
          <a:stretch>
            <a:fillRect/>
          </a:stretch>
        </p:blipFill>
        <p:spPr>
          <a:xfrm>
            <a:off x="1819421" y="1912650"/>
            <a:ext cx="5508750" cy="2962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Contents</a:t>
            </a:r>
            <a:endParaRPr/>
          </a:p>
        </p:txBody>
      </p:sp>
      <p:sp>
        <p:nvSpPr>
          <p:cNvPr id="99" name="Google Shape;99;p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00000"/>
              </a:buClr>
              <a:buSzPts val="1200"/>
              <a:buFont typeface="Arial"/>
              <a:buAutoNum type="arabicPeriod"/>
            </a:pPr>
            <a:r>
              <a:rPr lang="en" sz="1200">
                <a:solidFill>
                  <a:srgbClr val="000000"/>
                </a:solidFill>
                <a:latin typeface="Arial"/>
                <a:ea typeface="Arial"/>
                <a:cs typeface="Arial"/>
                <a:sym typeface="Arial"/>
              </a:rPr>
              <a:t>Introduction to Machine Learning, Concepts of Learning, Supervised, Unsupervised and</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AutoNum type="arabicPeriod"/>
            </a:pPr>
            <a:r>
              <a:rPr lang="en" sz="1200">
                <a:solidFill>
                  <a:srgbClr val="000000"/>
                </a:solidFill>
                <a:latin typeface="Arial"/>
                <a:ea typeface="Arial"/>
                <a:cs typeface="Arial"/>
                <a:sym typeface="Arial"/>
              </a:rPr>
              <a:t>Reinforcement Learning</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AutoNum type="arabicPeriod"/>
            </a:pPr>
            <a:r>
              <a:rPr lang="en" sz="1200">
                <a:solidFill>
                  <a:srgbClr val="000000"/>
                </a:solidFill>
                <a:latin typeface="Arial"/>
                <a:ea typeface="Arial"/>
                <a:cs typeface="Arial"/>
                <a:sym typeface="Arial"/>
              </a:rPr>
              <a:t>Statistical-based Learning: Naive Bayes Model</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AutoNum type="arabicPeriod"/>
            </a:pPr>
            <a:r>
              <a:rPr lang="en" sz="1200">
                <a:solidFill>
                  <a:srgbClr val="000000"/>
                </a:solidFill>
                <a:latin typeface="Arial"/>
                <a:ea typeface="Arial"/>
                <a:cs typeface="Arial"/>
                <a:sym typeface="Arial"/>
              </a:rPr>
              <a:t>Learning with Neural Networks: Introduction, Biological Neural Networks Vs. Artificial Neural Networks (ANN), Mathematical Model of ANN, Activation Functions: Linear, Step Sigmoid, Types of ANN: Feed-forward, Recurrent, Single Layered, Multi-Layered, Application of Artificial Neural Networks, Learning by Training ANN, Supervised vs. Unsupervised Learning, Hebbian Learning, Perceptron Learning, Back - propagation Learning</a:t>
            </a:r>
            <a:endParaRPr sz="1200">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74" name="Google Shape;274;p4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5" name="Google Shape;275;p42"/>
          <p:cNvPicPr preferRelativeResize="0"/>
          <p:nvPr/>
        </p:nvPicPr>
        <p:blipFill>
          <a:blip r:embed="rId3">
            <a:alphaModFix/>
          </a:blip>
          <a:stretch>
            <a:fillRect/>
          </a:stretch>
        </p:blipFill>
        <p:spPr>
          <a:xfrm>
            <a:off x="685800" y="352425"/>
            <a:ext cx="7772400" cy="44386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81" name="Google Shape;281;p4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2" name="Google Shape;282;p43"/>
          <p:cNvPicPr preferRelativeResize="0"/>
          <p:nvPr/>
        </p:nvPicPr>
        <p:blipFill>
          <a:blip r:embed="rId3">
            <a:alphaModFix/>
          </a:blip>
          <a:stretch>
            <a:fillRect/>
          </a:stretch>
        </p:blipFill>
        <p:spPr>
          <a:xfrm>
            <a:off x="100013" y="247650"/>
            <a:ext cx="8943975" cy="4648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2300">
                <a:solidFill>
                  <a:srgbClr val="000000"/>
                </a:solidFill>
              </a:rPr>
              <a:t>Activation Functions</a:t>
            </a:r>
            <a:endParaRPr sz="2300"/>
          </a:p>
        </p:txBody>
      </p:sp>
      <p:sp>
        <p:nvSpPr>
          <p:cNvPr id="288" name="Google Shape;288;p4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sz="1200">
                <a:solidFill>
                  <a:srgbClr val="000000"/>
                </a:solidFill>
                <a:highlight>
                  <a:srgbClr val="FFFFFF"/>
                </a:highlight>
                <a:latin typeface="Arial"/>
                <a:ea typeface="Arial"/>
                <a:cs typeface="Arial"/>
                <a:sym typeface="Arial"/>
              </a:rPr>
              <a:t>Activation function defines the output of input.</a:t>
            </a:r>
            <a:endParaRPr sz="1200">
              <a:solidFill>
                <a:srgbClr val="000000"/>
              </a:solidFill>
              <a:highlight>
                <a:srgbClr val="FFFFFF"/>
              </a:highlight>
              <a:latin typeface="Arial"/>
              <a:ea typeface="Arial"/>
              <a:cs typeface="Arial"/>
              <a:sym typeface="Arial"/>
            </a:endParaRPr>
          </a:p>
          <a:p>
            <a:pPr indent="0" lvl="0" marL="0" rtl="0" algn="l">
              <a:spcBef>
                <a:spcPts val="1200"/>
              </a:spcBef>
              <a:spcAft>
                <a:spcPts val="0"/>
              </a:spcAft>
              <a:buNone/>
            </a:pPr>
            <a:r>
              <a:rPr lang="en" sz="1200">
                <a:solidFill>
                  <a:srgbClr val="000000"/>
                </a:solidFill>
                <a:latin typeface="Arial"/>
                <a:ea typeface="Arial"/>
                <a:cs typeface="Arial"/>
                <a:sym typeface="Arial"/>
              </a:rPr>
              <a:t>Activation functions commonly used in deep learning systems: </a:t>
            </a:r>
            <a:endParaRPr sz="1200">
              <a:solidFill>
                <a:srgbClr val="000000"/>
              </a:solidFill>
              <a:latin typeface="Arial"/>
              <a:ea typeface="Arial"/>
              <a:cs typeface="Arial"/>
              <a:sym typeface="Arial"/>
            </a:endParaRPr>
          </a:p>
          <a:p>
            <a:pPr indent="0" lvl="0" marL="0" rtl="0" algn="l">
              <a:spcBef>
                <a:spcPts val="1200"/>
              </a:spcBef>
              <a:spcAft>
                <a:spcPts val="0"/>
              </a:spcAft>
              <a:buNone/>
            </a:pPr>
            <a:r>
              <a:rPr lang="en" sz="1200">
                <a:solidFill>
                  <a:srgbClr val="000000"/>
                </a:solidFill>
                <a:latin typeface="Arial"/>
                <a:ea typeface="Arial"/>
                <a:cs typeface="Arial"/>
                <a:sym typeface="Arial"/>
              </a:rPr>
              <a:t>(a) the logistic or sigmoid function</a:t>
            </a:r>
            <a:endParaRPr sz="1200">
              <a:solidFill>
                <a:srgbClr val="000000"/>
              </a:solidFill>
              <a:latin typeface="Arial"/>
              <a:ea typeface="Arial"/>
              <a:cs typeface="Arial"/>
              <a:sym typeface="Arial"/>
            </a:endParaRPr>
          </a:p>
          <a:p>
            <a:pPr indent="0" lvl="0" marL="0" rtl="0" algn="l">
              <a:spcBef>
                <a:spcPts val="1200"/>
              </a:spcBef>
              <a:spcAft>
                <a:spcPts val="0"/>
              </a:spcAft>
              <a:buNone/>
            </a:pPr>
            <a:r>
              <a:rPr lang="en" sz="1200">
                <a:solidFill>
                  <a:srgbClr val="000000"/>
                </a:solidFill>
                <a:latin typeface="Arial"/>
                <a:ea typeface="Arial"/>
                <a:cs typeface="Arial"/>
                <a:sym typeface="Arial"/>
              </a:rPr>
              <a:t>(b) the ReLU function </a:t>
            </a:r>
            <a:endParaRPr sz="1200">
              <a:solidFill>
                <a:srgbClr val="000000"/>
              </a:solidFill>
              <a:latin typeface="Arial"/>
              <a:ea typeface="Arial"/>
              <a:cs typeface="Arial"/>
              <a:sym typeface="Arial"/>
            </a:endParaRPr>
          </a:p>
          <a:p>
            <a:pPr indent="0" lvl="0" marL="0" rtl="0" algn="l">
              <a:spcBef>
                <a:spcPts val="1200"/>
              </a:spcBef>
              <a:spcAft>
                <a:spcPts val="0"/>
              </a:spcAft>
              <a:buNone/>
            </a:pPr>
            <a:r>
              <a:rPr lang="en" sz="1200">
                <a:solidFill>
                  <a:srgbClr val="000000"/>
                </a:solidFill>
                <a:latin typeface="Arial"/>
                <a:ea typeface="Arial"/>
                <a:cs typeface="Arial"/>
                <a:sym typeface="Arial"/>
              </a:rPr>
              <a:t>(c) the tanh function. </a:t>
            </a:r>
            <a:endParaRPr sz="1200">
              <a:solidFill>
                <a:srgbClr val="000000"/>
              </a:solidFill>
              <a:latin typeface="Arial"/>
              <a:ea typeface="Arial"/>
              <a:cs typeface="Arial"/>
              <a:sym typeface="Arial"/>
            </a:endParaRPr>
          </a:p>
          <a:p>
            <a:pPr indent="0" lvl="0" marL="0" rtl="0" algn="l">
              <a:spcBef>
                <a:spcPts val="1200"/>
              </a:spcBef>
              <a:spcAft>
                <a:spcPts val="1200"/>
              </a:spcAft>
              <a:buNone/>
            </a:pPr>
            <a:r>
              <a:t/>
            </a:r>
            <a:endParaRPr sz="1200">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 sz="2300">
                <a:solidFill>
                  <a:srgbClr val="000000"/>
                </a:solidFill>
              </a:rPr>
              <a:t>Sigmoid Functions</a:t>
            </a:r>
            <a:endParaRPr sz="2300"/>
          </a:p>
          <a:p>
            <a:pPr indent="0" lvl="0" marL="0" rtl="0" algn="l">
              <a:spcBef>
                <a:spcPts val="1200"/>
              </a:spcBef>
              <a:spcAft>
                <a:spcPts val="0"/>
              </a:spcAft>
              <a:buNone/>
            </a:pPr>
            <a:r>
              <a:t/>
            </a:r>
            <a:endParaRPr/>
          </a:p>
        </p:txBody>
      </p:sp>
      <p:sp>
        <p:nvSpPr>
          <p:cNvPr id="294" name="Google Shape;294;p45"/>
          <p:cNvSpPr txBox="1"/>
          <p:nvPr>
            <p:ph idx="1" type="body"/>
          </p:nvPr>
        </p:nvSpPr>
        <p:spPr>
          <a:xfrm>
            <a:off x="729450" y="2078875"/>
            <a:ext cx="28470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solidFill>
                  <a:srgbClr val="000000"/>
                </a:solidFill>
                <a:highlight>
                  <a:srgbClr val="FFFFFF"/>
                </a:highlight>
                <a:latin typeface="Arial"/>
                <a:ea typeface="Arial"/>
                <a:cs typeface="Arial"/>
                <a:sym typeface="Arial"/>
              </a:rPr>
              <a:t>The sigmoid activation function is a probabilistic approach towards decision making and ranges in between 0 to 1.</a:t>
            </a:r>
            <a:endParaRPr sz="1200">
              <a:solidFill>
                <a:srgbClr val="000000"/>
              </a:solidFill>
              <a:latin typeface="Arial"/>
              <a:ea typeface="Arial"/>
              <a:cs typeface="Arial"/>
              <a:sym typeface="Arial"/>
            </a:endParaRPr>
          </a:p>
        </p:txBody>
      </p:sp>
      <p:pic>
        <p:nvPicPr>
          <p:cNvPr id="295" name="Google Shape;295;p45"/>
          <p:cNvPicPr preferRelativeResize="0"/>
          <p:nvPr/>
        </p:nvPicPr>
        <p:blipFill>
          <a:blip r:embed="rId3">
            <a:alphaModFix/>
          </a:blip>
          <a:stretch>
            <a:fillRect/>
          </a:stretch>
        </p:blipFill>
        <p:spPr>
          <a:xfrm>
            <a:off x="3576575" y="1810725"/>
            <a:ext cx="5431599" cy="26071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Tanh Function</a:t>
            </a:r>
            <a:endParaRPr/>
          </a:p>
        </p:txBody>
      </p:sp>
      <p:sp>
        <p:nvSpPr>
          <p:cNvPr id="301" name="Google Shape;301;p46"/>
          <p:cNvSpPr txBox="1"/>
          <p:nvPr>
            <p:ph idx="1" type="body"/>
          </p:nvPr>
        </p:nvSpPr>
        <p:spPr>
          <a:xfrm>
            <a:off x="729450" y="2078875"/>
            <a:ext cx="3614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solidFill>
                  <a:srgbClr val="292929"/>
                </a:solidFill>
                <a:highlight>
                  <a:srgbClr val="FFFFFF"/>
                </a:highlight>
                <a:latin typeface="Arial"/>
                <a:ea typeface="Arial"/>
                <a:cs typeface="Arial"/>
                <a:sym typeface="Arial"/>
              </a:rPr>
              <a:t>Tanh is also like logistic sigmoid but better. The range of the tanh function is from (-1 to 1). tanh is also sigmoidal (s - shaped).</a:t>
            </a:r>
            <a:endParaRPr sz="1200">
              <a:latin typeface="Arial"/>
              <a:ea typeface="Arial"/>
              <a:cs typeface="Arial"/>
              <a:sym typeface="Arial"/>
            </a:endParaRPr>
          </a:p>
        </p:txBody>
      </p:sp>
      <p:pic>
        <p:nvPicPr>
          <p:cNvPr id="302" name="Google Shape;302;p46"/>
          <p:cNvPicPr preferRelativeResize="0"/>
          <p:nvPr/>
        </p:nvPicPr>
        <p:blipFill>
          <a:blip r:embed="rId3">
            <a:alphaModFix/>
          </a:blip>
          <a:stretch>
            <a:fillRect/>
          </a:stretch>
        </p:blipFill>
        <p:spPr>
          <a:xfrm>
            <a:off x="4703400" y="1355125"/>
            <a:ext cx="3973123" cy="29848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2400">
                <a:solidFill>
                  <a:srgbClr val="000000"/>
                </a:solidFill>
              </a:rPr>
              <a:t>ReLU function</a:t>
            </a:r>
            <a:endParaRPr sz="2400"/>
          </a:p>
        </p:txBody>
      </p:sp>
      <p:sp>
        <p:nvSpPr>
          <p:cNvPr id="308" name="Google Shape;308;p47"/>
          <p:cNvSpPr txBox="1"/>
          <p:nvPr>
            <p:ph idx="1" type="body"/>
          </p:nvPr>
        </p:nvSpPr>
        <p:spPr>
          <a:xfrm>
            <a:off x="729450" y="2078875"/>
            <a:ext cx="44328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solidFill>
                  <a:srgbClr val="292929"/>
                </a:solidFill>
                <a:highlight>
                  <a:srgbClr val="FFFFFF"/>
                </a:highlight>
                <a:latin typeface="Arial"/>
                <a:ea typeface="Arial"/>
                <a:cs typeface="Arial"/>
                <a:sym typeface="Arial"/>
              </a:rPr>
              <a:t>As you can see, the ReLU is half rectified (from bottom). f(z) is zero when z is less than zero and f(z) is equal to z when z is above or equal to zero.. The range of the ReLU function is from (0 to infinity)</a:t>
            </a:r>
            <a:endParaRPr sz="1200">
              <a:latin typeface="Arial"/>
              <a:ea typeface="Arial"/>
              <a:cs typeface="Arial"/>
              <a:sym typeface="Arial"/>
            </a:endParaRPr>
          </a:p>
        </p:txBody>
      </p:sp>
      <p:pic>
        <p:nvPicPr>
          <p:cNvPr id="309" name="Google Shape;309;p47"/>
          <p:cNvPicPr preferRelativeResize="0"/>
          <p:nvPr/>
        </p:nvPicPr>
        <p:blipFill rotWithShape="1">
          <a:blip r:embed="rId3">
            <a:alphaModFix/>
          </a:blip>
          <a:srcRect b="0" l="50000" r="0" t="0"/>
          <a:stretch/>
        </p:blipFill>
        <p:spPr>
          <a:xfrm>
            <a:off x="5079750" y="1818775"/>
            <a:ext cx="3457575" cy="27813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2400">
                <a:solidFill>
                  <a:srgbClr val="000000"/>
                </a:solidFill>
                <a:latin typeface="Arial"/>
                <a:ea typeface="Arial"/>
                <a:cs typeface="Arial"/>
                <a:sym typeface="Arial"/>
              </a:rPr>
              <a:t>Types of ANN</a:t>
            </a:r>
            <a:endParaRPr sz="2400">
              <a:latin typeface="Arial"/>
              <a:ea typeface="Arial"/>
              <a:cs typeface="Arial"/>
              <a:sym typeface="Arial"/>
            </a:endParaRPr>
          </a:p>
        </p:txBody>
      </p:sp>
      <p:sp>
        <p:nvSpPr>
          <p:cNvPr id="315" name="Google Shape;315;p4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Feed-forward, </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Single Layered, </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Multi-Layered,</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Recurrent</a:t>
            </a:r>
            <a:endParaRPr sz="1200">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100">
                <a:solidFill>
                  <a:srgbClr val="000000"/>
                </a:solidFill>
              </a:rPr>
              <a:t>Types of ANN: </a:t>
            </a:r>
            <a:r>
              <a:rPr b="0" lang="en" sz="2100">
                <a:solidFill>
                  <a:srgbClr val="000000"/>
                </a:solidFill>
                <a:highlight>
                  <a:srgbClr val="FFFFFF"/>
                </a:highlight>
              </a:rPr>
              <a:t>Feedforward Neural Network </a:t>
            </a:r>
            <a:endParaRPr sz="2100">
              <a:solidFill>
                <a:srgbClr val="000000"/>
              </a:solidFill>
            </a:endParaRPr>
          </a:p>
          <a:p>
            <a:pPr indent="0" lvl="0" marL="0" rtl="0" algn="l">
              <a:spcBef>
                <a:spcPts val="1200"/>
              </a:spcBef>
              <a:spcAft>
                <a:spcPts val="0"/>
              </a:spcAft>
              <a:buNone/>
            </a:pPr>
            <a:r>
              <a:t/>
            </a:r>
            <a:endParaRPr sz="2100"/>
          </a:p>
        </p:txBody>
      </p:sp>
      <p:sp>
        <p:nvSpPr>
          <p:cNvPr id="321" name="Google Shape;321;p4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rgbClr val="222222"/>
                </a:solidFill>
                <a:highlight>
                  <a:srgbClr val="FFFFFF"/>
                </a:highlight>
                <a:latin typeface="Arial"/>
                <a:ea typeface="Arial"/>
                <a:cs typeface="Arial"/>
                <a:sym typeface="Arial"/>
              </a:rPr>
              <a:t>This neural network is one of the simplest forms of ANN, where the data or the input travels in one direction. The data passes through the input nodes and exit on the output nodes. This neural network may or may not have the hidden layers.</a:t>
            </a:r>
            <a:endParaRPr sz="1400">
              <a:solidFill>
                <a:srgbClr val="222222"/>
              </a:solidFill>
              <a:highlight>
                <a:srgbClr val="FFFFFF"/>
              </a:highlight>
              <a:latin typeface="Arial"/>
              <a:ea typeface="Arial"/>
              <a:cs typeface="Arial"/>
              <a:sym typeface="Arial"/>
            </a:endParaRPr>
          </a:p>
          <a:p>
            <a:pPr indent="0" lvl="0" marL="0" rtl="0" algn="l">
              <a:spcBef>
                <a:spcPts val="1200"/>
              </a:spcBef>
              <a:spcAft>
                <a:spcPts val="1200"/>
              </a:spcAft>
              <a:buNone/>
            </a:pPr>
            <a:r>
              <a:rPr lang="en" sz="1400">
                <a:solidFill>
                  <a:srgbClr val="222222"/>
                </a:solidFill>
                <a:highlight>
                  <a:srgbClr val="FFFFFF"/>
                </a:highlight>
                <a:latin typeface="Arial"/>
                <a:ea typeface="Arial"/>
                <a:cs typeface="Arial"/>
                <a:sym typeface="Arial"/>
              </a:rPr>
              <a:t>In simple words,</a:t>
            </a:r>
            <a:r>
              <a:rPr lang="en" sz="1400">
                <a:solidFill>
                  <a:srgbClr val="1D2129"/>
                </a:solidFill>
                <a:highlight>
                  <a:srgbClr val="FFFFFF"/>
                </a:highlight>
                <a:latin typeface="Arial"/>
                <a:ea typeface="Arial"/>
                <a:cs typeface="Arial"/>
                <a:sym typeface="Arial"/>
              </a:rPr>
              <a:t>The feed forward model is the simplest form of neural network as information is only processed in one direction. While the data may pass through multiple hidden nodes, it always moves in one direction and never backwards.</a:t>
            </a:r>
            <a:endParaRPr sz="1400">
              <a:solidFill>
                <a:srgbClr val="222222"/>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100">
                <a:solidFill>
                  <a:srgbClr val="000000"/>
                </a:solidFill>
              </a:rPr>
              <a:t>Types of ANN: </a:t>
            </a:r>
            <a:r>
              <a:rPr b="0" lang="en" sz="2100">
                <a:solidFill>
                  <a:srgbClr val="000000"/>
                </a:solidFill>
              </a:rPr>
              <a:t>Single Layer </a:t>
            </a:r>
            <a:r>
              <a:rPr b="0" lang="en" sz="2100">
                <a:solidFill>
                  <a:srgbClr val="000000"/>
                </a:solidFill>
                <a:highlight>
                  <a:srgbClr val="FFFFFF"/>
                </a:highlight>
              </a:rPr>
              <a:t>Feedforward Neural Network </a:t>
            </a:r>
            <a:endParaRPr sz="2100">
              <a:solidFill>
                <a:srgbClr val="000000"/>
              </a:solidFill>
            </a:endParaRPr>
          </a:p>
          <a:p>
            <a:pPr indent="0" lvl="0" marL="0" rtl="0" algn="l">
              <a:spcBef>
                <a:spcPts val="1200"/>
              </a:spcBef>
              <a:spcAft>
                <a:spcPts val="0"/>
              </a:spcAft>
              <a:buNone/>
            </a:pPr>
            <a:r>
              <a:t/>
            </a:r>
            <a:endParaRPr sz="2100"/>
          </a:p>
        </p:txBody>
      </p:sp>
      <p:sp>
        <p:nvSpPr>
          <p:cNvPr id="327" name="Google Shape;327;p50"/>
          <p:cNvSpPr txBox="1"/>
          <p:nvPr>
            <p:ph idx="1" type="body"/>
          </p:nvPr>
        </p:nvSpPr>
        <p:spPr>
          <a:xfrm>
            <a:off x="729450" y="1853850"/>
            <a:ext cx="7688700" cy="915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200">
                <a:solidFill>
                  <a:srgbClr val="000000"/>
                </a:solidFill>
                <a:highlight>
                  <a:srgbClr val="FFFFFF"/>
                </a:highlight>
                <a:latin typeface="Arial"/>
                <a:ea typeface="Arial"/>
                <a:cs typeface="Arial"/>
                <a:sym typeface="Arial"/>
              </a:rPr>
              <a:t>In Single layer feed-forward network, the sum of the products of inputs and weights are calculated and fed to the output. The output is considered if it is above a certain value i.e threshold(usually 0) and the neuron fires with an activated output (usually 1) and if it does not fire, the deactivated value is emitted (usually -1).</a:t>
            </a:r>
            <a:endParaRPr sz="1200">
              <a:solidFill>
                <a:srgbClr val="222222"/>
              </a:solidFill>
              <a:latin typeface="Arial"/>
              <a:ea typeface="Arial"/>
              <a:cs typeface="Arial"/>
              <a:sym typeface="Arial"/>
            </a:endParaRPr>
          </a:p>
        </p:txBody>
      </p:sp>
      <p:sp>
        <p:nvSpPr>
          <p:cNvPr id="328" name="Google Shape;328;p50"/>
          <p:cNvSpPr txBox="1"/>
          <p:nvPr>
            <p:ph idx="1" type="body"/>
          </p:nvPr>
        </p:nvSpPr>
        <p:spPr>
          <a:xfrm>
            <a:off x="729450" y="2839800"/>
            <a:ext cx="4216500" cy="2303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solidFill>
                  <a:srgbClr val="1D2129"/>
                </a:solidFill>
                <a:highlight>
                  <a:srgbClr val="FFFFFF"/>
                </a:highlight>
                <a:latin typeface="Arial"/>
                <a:ea typeface="Arial"/>
                <a:cs typeface="Arial"/>
                <a:sym typeface="Arial"/>
              </a:rPr>
              <a:t>A Feed Forward Neural Network is commonly seen in its simplest form as a single layer perceptron. In this model, a series of inputs enter the layer and are multiplied by the weights. Each value is then added together to get a sum of the weighted input values. If the sum of the values is above a specific threshold, usually set at zero, the value produced is often 1, whereas if the sum falls below the threshold, the output value is -1. </a:t>
            </a:r>
            <a:endParaRPr>
              <a:solidFill>
                <a:srgbClr val="222222"/>
              </a:solidFill>
              <a:latin typeface="Arial"/>
              <a:ea typeface="Arial"/>
              <a:cs typeface="Arial"/>
              <a:sym typeface="Arial"/>
            </a:endParaRPr>
          </a:p>
        </p:txBody>
      </p:sp>
      <p:pic>
        <p:nvPicPr>
          <p:cNvPr id="329" name="Google Shape;329;p50"/>
          <p:cNvPicPr preferRelativeResize="0"/>
          <p:nvPr/>
        </p:nvPicPr>
        <p:blipFill>
          <a:blip r:embed="rId3">
            <a:alphaModFix/>
          </a:blip>
          <a:stretch>
            <a:fillRect/>
          </a:stretch>
        </p:blipFill>
        <p:spPr>
          <a:xfrm>
            <a:off x="5021875" y="2769750"/>
            <a:ext cx="4122125" cy="18189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100">
                <a:solidFill>
                  <a:srgbClr val="000000"/>
                </a:solidFill>
              </a:rPr>
              <a:t>Types of ANN: </a:t>
            </a:r>
            <a:r>
              <a:rPr b="0" lang="en" sz="2100">
                <a:solidFill>
                  <a:srgbClr val="000000"/>
                </a:solidFill>
              </a:rPr>
              <a:t>Multi Layer</a:t>
            </a:r>
            <a:r>
              <a:rPr b="0" lang="en" sz="2100">
                <a:solidFill>
                  <a:srgbClr val="000000"/>
                </a:solidFill>
                <a:highlight>
                  <a:srgbClr val="FFFFFF"/>
                </a:highlight>
              </a:rPr>
              <a:t> Neural Network </a:t>
            </a:r>
            <a:endParaRPr sz="2100">
              <a:solidFill>
                <a:srgbClr val="000000"/>
              </a:solidFill>
            </a:endParaRPr>
          </a:p>
          <a:p>
            <a:pPr indent="0" lvl="0" marL="0" rtl="0" algn="l">
              <a:spcBef>
                <a:spcPts val="1200"/>
              </a:spcBef>
              <a:spcAft>
                <a:spcPts val="0"/>
              </a:spcAft>
              <a:buNone/>
            </a:pPr>
            <a:r>
              <a:t/>
            </a:r>
            <a:endParaRPr sz="2100"/>
          </a:p>
        </p:txBody>
      </p:sp>
      <p:sp>
        <p:nvSpPr>
          <p:cNvPr id="335" name="Google Shape;335;p51"/>
          <p:cNvSpPr txBox="1"/>
          <p:nvPr>
            <p:ph idx="1" type="body"/>
          </p:nvPr>
        </p:nvSpPr>
        <p:spPr>
          <a:xfrm>
            <a:off x="729450" y="1853850"/>
            <a:ext cx="7688700" cy="915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200">
                <a:solidFill>
                  <a:srgbClr val="222222"/>
                </a:solidFill>
                <a:highlight>
                  <a:srgbClr val="FFFFFF"/>
                </a:highlight>
                <a:latin typeface="Arial"/>
                <a:ea typeface="Arial"/>
                <a:cs typeface="Arial"/>
                <a:sym typeface="Arial"/>
              </a:rPr>
              <a:t>A multi-layer neural network contains more than one layer of artificial neurons or nodes. They differ widely in design. It is important to note that while single-layer neural networks were useful early in the evolution of AI, the vast majority of networks used today have a multi-layer model. </a:t>
            </a:r>
            <a:r>
              <a:rPr lang="en" sz="1200">
                <a:solidFill>
                  <a:srgbClr val="202124"/>
                </a:solidFill>
                <a:highlight>
                  <a:srgbClr val="FFFFFF"/>
                </a:highlight>
                <a:latin typeface="Arial"/>
                <a:ea typeface="Arial"/>
                <a:cs typeface="Arial"/>
                <a:sym typeface="Arial"/>
              </a:rPr>
              <a:t>Basically, by adding more hidden layers / more neurons per layer you add more parameters to the model. Hence you </a:t>
            </a:r>
            <a:r>
              <a:rPr b="1" lang="en" sz="1200">
                <a:solidFill>
                  <a:srgbClr val="202124"/>
                </a:solidFill>
                <a:highlight>
                  <a:srgbClr val="FFFFFF"/>
                </a:highlight>
                <a:latin typeface="Arial"/>
                <a:ea typeface="Arial"/>
                <a:cs typeface="Arial"/>
                <a:sym typeface="Arial"/>
              </a:rPr>
              <a:t>allow the model to fit more complex functions</a:t>
            </a:r>
            <a:r>
              <a:rPr lang="en" sz="1200">
                <a:solidFill>
                  <a:srgbClr val="202124"/>
                </a:solidFill>
                <a:highlight>
                  <a:srgbClr val="FFFFFF"/>
                </a:highlight>
                <a:latin typeface="Arial"/>
                <a:ea typeface="Arial"/>
                <a:cs typeface="Arial"/>
                <a:sym typeface="Arial"/>
              </a:rPr>
              <a:t>.</a:t>
            </a:r>
            <a:endParaRPr sz="1200">
              <a:solidFill>
                <a:srgbClr val="222222"/>
              </a:solidFill>
              <a:latin typeface="Arial"/>
              <a:ea typeface="Arial"/>
              <a:cs typeface="Arial"/>
              <a:sym typeface="Arial"/>
            </a:endParaRPr>
          </a:p>
        </p:txBody>
      </p:sp>
      <p:sp>
        <p:nvSpPr>
          <p:cNvPr id="336" name="Google Shape;336;p51"/>
          <p:cNvSpPr txBox="1"/>
          <p:nvPr>
            <p:ph idx="1" type="body"/>
          </p:nvPr>
        </p:nvSpPr>
        <p:spPr>
          <a:xfrm>
            <a:off x="729450" y="3046650"/>
            <a:ext cx="4216500" cy="230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rgbClr val="424242"/>
                </a:solidFill>
                <a:highlight>
                  <a:srgbClr val="FFFFFF"/>
                </a:highlight>
                <a:latin typeface="Arial"/>
                <a:ea typeface="Arial"/>
                <a:cs typeface="Arial"/>
                <a:sym typeface="Arial"/>
              </a:rPr>
              <a:t>Examples of Multi layer Neural Networkare:</a:t>
            </a:r>
            <a:endParaRPr sz="1200">
              <a:solidFill>
                <a:srgbClr val="424242"/>
              </a:solidFill>
              <a:highlight>
                <a:srgbClr val="FFFFFF"/>
              </a:highlight>
              <a:latin typeface="Arial"/>
              <a:ea typeface="Arial"/>
              <a:cs typeface="Arial"/>
              <a:sym typeface="Arial"/>
            </a:endParaRPr>
          </a:p>
          <a:p>
            <a:pPr indent="-304800" lvl="0" marL="457200" rtl="0" algn="l">
              <a:spcBef>
                <a:spcPts val="1200"/>
              </a:spcBef>
              <a:spcAft>
                <a:spcPts val="0"/>
              </a:spcAft>
              <a:buClr>
                <a:srgbClr val="424242"/>
              </a:buClr>
              <a:buSzPts val="1200"/>
              <a:buFont typeface="Arial"/>
              <a:buChar char="●"/>
            </a:pPr>
            <a:r>
              <a:rPr lang="en" sz="1200">
                <a:solidFill>
                  <a:srgbClr val="424242"/>
                </a:solidFill>
                <a:highlight>
                  <a:srgbClr val="FFFFFF"/>
                </a:highlight>
                <a:latin typeface="Arial"/>
                <a:ea typeface="Arial"/>
                <a:cs typeface="Arial"/>
                <a:sym typeface="Arial"/>
              </a:rPr>
              <a:t>Convolutional neural networks (CNNs)</a:t>
            </a:r>
            <a:endParaRPr sz="1200">
              <a:solidFill>
                <a:srgbClr val="424242"/>
              </a:solidFill>
              <a:highlight>
                <a:srgbClr val="FFFFFF"/>
              </a:highlight>
              <a:latin typeface="Arial"/>
              <a:ea typeface="Arial"/>
              <a:cs typeface="Arial"/>
              <a:sym typeface="Arial"/>
            </a:endParaRPr>
          </a:p>
          <a:p>
            <a:pPr indent="-304800" lvl="0" marL="457200" rtl="0" algn="l">
              <a:spcBef>
                <a:spcPts val="0"/>
              </a:spcBef>
              <a:spcAft>
                <a:spcPts val="0"/>
              </a:spcAft>
              <a:buClr>
                <a:srgbClr val="424242"/>
              </a:buClr>
              <a:buSzPts val="1200"/>
              <a:buFont typeface="Arial"/>
              <a:buChar char="●"/>
            </a:pPr>
            <a:r>
              <a:rPr lang="en" sz="1200">
                <a:solidFill>
                  <a:srgbClr val="424242"/>
                </a:solidFill>
                <a:highlight>
                  <a:srgbClr val="FFFFFF"/>
                </a:highlight>
                <a:latin typeface="Arial"/>
                <a:ea typeface="Arial"/>
                <a:cs typeface="Arial"/>
                <a:sym typeface="Arial"/>
              </a:rPr>
              <a:t>Recurrent neural networks, </a:t>
            </a:r>
            <a:endParaRPr sz="1200">
              <a:solidFill>
                <a:srgbClr val="424242"/>
              </a:solidFill>
              <a:highlight>
                <a:srgbClr val="FFFFFF"/>
              </a:highlight>
              <a:latin typeface="Arial"/>
              <a:ea typeface="Arial"/>
              <a:cs typeface="Arial"/>
              <a:sym typeface="Arial"/>
            </a:endParaRPr>
          </a:p>
          <a:p>
            <a:pPr indent="-304800" lvl="0" marL="457200" rtl="0" algn="l">
              <a:spcBef>
                <a:spcPts val="0"/>
              </a:spcBef>
              <a:spcAft>
                <a:spcPts val="0"/>
              </a:spcAft>
              <a:buClr>
                <a:srgbClr val="424242"/>
              </a:buClr>
              <a:buSzPts val="1200"/>
              <a:buFont typeface="Arial"/>
              <a:buChar char="●"/>
            </a:pPr>
            <a:r>
              <a:rPr lang="en" sz="1200">
                <a:solidFill>
                  <a:srgbClr val="424242"/>
                </a:solidFill>
                <a:highlight>
                  <a:srgbClr val="FFFFFF"/>
                </a:highlight>
                <a:latin typeface="Arial"/>
                <a:ea typeface="Arial"/>
                <a:cs typeface="Arial"/>
                <a:sym typeface="Arial"/>
              </a:rPr>
              <a:t>Deep networks and deep belief systems </a:t>
            </a:r>
            <a:endParaRPr>
              <a:solidFill>
                <a:srgbClr val="222222"/>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377190" lvl="0" marL="457200" rtl="0" algn="l">
              <a:spcBef>
                <a:spcPts val="0"/>
              </a:spcBef>
              <a:spcAft>
                <a:spcPts val="0"/>
              </a:spcAft>
              <a:buSzPct val="100000"/>
              <a:buAutoNum type="arabicPeriod"/>
            </a:pPr>
            <a:r>
              <a:rPr lang="en"/>
              <a:t>Machine Learning</a:t>
            </a:r>
            <a:endParaRPr/>
          </a:p>
          <a:p>
            <a:pPr indent="0" lvl="0" marL="0" rtl="0" algn="l">
              <a:spcBef>
                <a:spcPts val="0"/>
              </a:spcBef>
              <a:spcAft>
                <a:spcPts val="0"/>
              </a:spcAft>
              <a:buNone/>
            </a:pPr>
            <a:r>
              <a:t/>
            </a:r>
            <a:endParaRPr/>
          </a:p>
        </p:txBody>
      </p:sp>
      <p:sp>
        <p:nvSpPr>
          <p:cNvPr id="105" name="Google Shape;105;p16"/>
          <p:cNvSpPr txBox="1"/>
          <p:nvPr>
            <p:ph idx="1" type="body"/>
          </p:nvPr>
        </p:nvSpPr>
        <p:spPr>
          <a:xfrm>
            <a:off x="729450" y="2078875"/>
            <a:ext cx="4623900" cy="2261100"/>
          </a:xfrm>
          <a:prstGeom prst="rect">
            <a:avLst/>
          </a:prstGeom>
        </p:spPr>
        <p:txBody>
          <a:bodyPr anchorCtr="0" anchor="t" bIns="91425" lIns="91425" spcFirstLastPara="1" rIns="91425" wrap="square" tIns="91425">
            <a:normAutofit/>
          </a:bodyPr>
          <a:lstStyle/>
          <a:p>
            <a:pPr indent="0" lvl="0" marL="0" rtl="0" algn="just">
              <a:spcBef>
                <a:spcPts val="1200"/>
              </a:spcBef>
              <a:spcAft>
                <a:spcPts val="0"/>
              </a:spcAft>
              <a:buNone/>
            </a:pPr>
            <a:r>
              <a:rPr lang="en" sz="1200">
                <a:solidFill>
                  <a:srgbClr val="333333"/>
                </a:solidFill>
                <a:highlight>
                  <a:srgbClr val="FFFFFF"/>
                </a:highlight>
                <a:latin typeface="Arial"/>
                <a:ea typeface="Arial"/>
                <a:cs typeface="Arial"/>
                <a:sym typeface="Arial"/>
              </a:rPr>
              <a:t>Machine learning is about extracting knowledge from the data. </a:t>
            </a:r>
            <a:br>
              <a:rPr lang="en" sz="1200">
                <a:solidFill>
                  <a:srgbClr val="333333"/>
                </a:solidFill>
                <a:highlight>
                  <a:srgbClr val="FFFFFF"/>
                </a:highlight>
                <a:latin typeface="Arial"/>
                <a:ea typeface="Arial"/>
                <a:cs typeface="Arial"/>
                <a:sym typeface="Arial"/>
              </a:rPr>
            </a:br>
            <a:r>
              <a:rPr lang="en" sz="1200">
                <a:solidFill>
                  <a:srgbClr val="333333"/>
                </a:solidFill>
                <a:highlight>
                  <a:srgbClr val="FFFFFF"/>
                </a:highlight>
                <a:latin typeface="Arial"/>
                <a:ea typeface="Arial"/>
                <a:cs typeface="Arial"/>
                <a:sym typeface="Arial"/>
              </a:rPr>
              <a:t>It can be defined as,</a:t>
            </a:r>
            <a:endParaRPr sz="1200">
              <a:solidFill>
                <a:srgbClr val="333333"/>
              </a:solidFill>
              <a:highlight>
                <a:srgbClr val="FFFFFF"/>
              </a:highlight>
              <a:latin typeface="Arial"/>
              <a:ea typeface="Arial"/>
              <a:cs typeface="Arial"/>
              <a:sym typeface="Arial"/>
            </a:endParaRPr>
          </a:p>
          <a:p>
            <a:pPr indent="0" lvl="0" marL="0" marR="304800" rtl="0" algn="just">
              <a:lnSpc>
                <a:spcPct val="170000"/>
              </a:lnSpc>
              <a:spcBef>
                <a:spcPts val="1800"/>
              </a:spcBef>
              <a:spcAft>
                <a:spcPts val="0"/>
              </a:spcAft>
              <a:buNone/>
            </a:pPr>
            <a:r>
              <a:rPr i="1" lang="en" sz="1200">
                <a:solidFill>
                  <a:srgbClr val="333333"/>
                </a:solidFill>
                <a:highlight>
                  <a:srgbClr val="F9F9F9"/>
                </a:highlight>
                <a:latin typeface="Arial"/>
                <a:ea typeface="Arial"/>
                <a:cs typeface="Arial"/>
                <a:sym typeface="Arial"/>
              </a:rPr>
              <a:t>“Machine learning is a subfield of artificial intelligence, which enables machines to learn from past data or experiences without being explicitly programmed.”</a:t>
            </a:r>
            <a:endParaRPr i="1" sz="1200">
              <a:solidFill>
                <a:srgbClr val="333333"/>
              </a:solidFill>
              <a:highlight>
                <a:srgbClr val="F9F9F9"/>
              </a:highlight>
              <a:latin typeface="Arial"/>
              <a:ea typeface="Arial"/>
              <a:cs typeface="Arial"/>
              <a:sym typeface="Arial"/>
            </a:endParaRPr>
          </a:p>
          <a:p>
            <a:pPr indent="0" lvl="0" marL="0" rtl="0" algn="l">
              <a:spcBef>
                <a:spcPts val="1800"/>
              </a:spcBef>
              <a:spcAft>
                <a:spcPts val="1200"/>
              </a:spcAft>
              <a:buNone/>
            </a:pPr>
            <a:r>
              <a:t/>
            </a:r>
            <a:endParaRPr>
              <a:latin typeface="Arial"/>
              <a:ea typeface="Arial"/>
              <a:cs typeface="Arial"/>
              <a:sym typeface="Arial"/>
            </a:endParaRPr>
          </a:p>
        </p:txBody>
      </p:sp>
      <p:pic>
        <p:nvPicPr>
          <p:cNvPr id="106" name="Google Shape;106;p16"/>
          <p:cNvPicPr preferRelativeResize="0"/>
          <p:nvPr/>
        </p:nvPicPr>
        <p:blipFill>
          <a:blip r:embed="rId3">
            <a:alphaModFix/>
          </a:blip>
          <a:stretch>
            <a:fillRect/>
          </a:stretch>
        </p:blipFill>
        <p:spPr>
          <a:xfrm>
            <a:off x="5019663" y="-12"/>
            <a:ext cx="4124325" cy="49244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100">
                <a:solidFill>
                  <a:srgbClr val="000000"/>
                </a:solidFill>
              </a:rPr>
              <a:t>Types of ANN: </a:t>
            </a:r>
            <a:r>
              <a:rPr b="0" lang="en" sz="2100">
                <a:solidFill>
                  <a:srgbClr val="000000"/>
                </a:solidFill>
              </a:rPr>
              <a:t>Recurrent</a:t>
            </a:r>
            <a:r>
              <a:rPr b="0" lang="en" sz="2100">
                <a:solidFill>
                  <a:srgbClr val="000000"/>
                </a:solidFill>
                <a:highlight>
                  <a:srgbClr val="FFFFFF"/>
                </a:highlight>
              </a:rPr>
              <a:t> Neural Network</a:t>
            </a:r>
            <a:endParaRPr sz="2100">
              <a:solidFill>
                <a:srgbClr val="000000"/>
              </a:solidFill>
            </a:endParaRPr>
          </a:p>
          <a:p>
            <a:pPr indent="0" lvl="0" marL="0" rtl="0" algn="l">
              <a:spcBef>
                <a:spcPts val="1200"/>
              </a:spcBef>
              <a:spcAft>
                <a:spcPts val="0"/>
              </a:spcAft>
              <a:buNone/>
            </a:pPr>
            <a:r>
              <a:t/>
            </a:r>
            <a:endParaRPr sz="2100"/>
          </a:p>
        </p:txBody>
      </p:sp>
      <p:sp>
        <p:nvSpPr>
          <p:cNvPr id="342" name="Google Shape;342;p52"/>
          <p:cNvSpPr txBox="1"/>
          <p:nvPr>
            <p:ph idx="1" type="body"/>
          </p:nvPr>
        </p:nvSpPr>
        <p:spPr>
          <a:xfrm>
            <a:off x="729450" y="1853850"/>
            <a:ext cx="7688700" cy="91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02124"/>
                </a:solidFill>
                <a:highlight>
                  <a:srgbClr val="FFFFFF"/>
                </a:highlight>
                <a:latin typeface="Arial"/>
                <a:ea typeface="Arial"/>
                <a:cs typeface="Arial"/>
                <a:sym typeface="Arial"/>
              </a:rPr>
              <a:t>Recurrent neural networks (RNN) are </a:t>
            </a:r>
            <a:r>
              <a:rPr b="1" lang="en" sz="1200">
                <a:solidFill>
                  <a:srgbClr val="202124"/>
                </a:solidFill>
                <a:highlight>
                  <a:srgbClr val="FFFFFF"/>
                </a:highlight>
                <a:latin typeface="Arial"/>
                <a:ea typeface="Arial"/>
                <a:cs typeface="Arial"/>
                <a:sym typeface="Arial"/>
              </a:rPr>
              <a:t>the state of the art algorithm for sequential data</a:t>
            </a:r>
            <a:r>
              <a:rPr lang="en" sz="1200">
                <a:solidFill>
                  <a:srgbClr val="202124"/>
                </a:solidFill>
                <a:highlight>
                  <a:srgbClr val="FFFFFF"/>
                </a:highlight>
                <a:latin typeface="Arial"/>
                <a:ea typeface="Arial"/>
                <a:cs typeface="Arial"/>
                <a:sym typeface="Arial"/>
              </a:rPr>
              <a:t> and are used by Apple's Siri and and Google's voice search. It is the first algorithm that remembers its input, due to an internal memory, which makes it perfectly suited for machine learning problems that involve sequential data.</a:t>
            </a:r>
            <a:endParaRPr sz="1200">
              <a:solidFill>
                <a:srgbClr val="202124"/>
              </a:solidFill>
              <a:highlight>
                <a:srgbClr val="FFFFFF"/>
              </a:highlight>
              <a:latin typeface="Arial"/>
              <a:ea typeface="Arial"/>
              <a:cs typeface="Arial"/>
              <a:sym typeface="Arial"/>
            </a:endParaRPr>
          </a:p>
          <a:p>
            <a:pPr indent="0" lvl="0" marL="0" rtl="0" algn="l">
              <a:spcBef>
                <a:spcPts val="1200"/>
              </a:spcBef>
              <a:spcAft>
                <a:spcPts val="1200"/>
              </a:spcAft>
              <a:buNone/>
            </a:pPr>
            <a:r>
              <a:rPr lang="en" sz="1200">
                <a:solidFill>
                  <a:srgbClr val="202124"/>
                </a:solidFill>
                <a:highlight>
                  <a:srgbClr val="FFFFFF"/>
                </a:highlight>
                <a:latin typeface="Arial"/>
                <a:ea typeface="Arial"/>
                <a:cs typeface="Arial"/>
                <a:sym typeface="Arial"/>
              </a:rPr>
              <a:t>Recurrent neural networks recognize data's sequential characteristics and use patterns to predict the next likely scenario.</a:t>
            </a:r>
            <a:endParaRPr sz="1200">
              <a:solidFill>
                <a:srgbClr val="202124"/>
              </a:solidFill>
              <a:highlight>
                <a:srgbClr val="FFFFFF"/>
              </a:highlight>
              <a:latin typeface="Arial"/>
              <a:ea typeface="Arial"/>
              <a:cs typeface="Arial"/>
              <a:sym typeface="Arial"/>
            </a:endParaRPr>
          </a:p>
        </p:txBody>
      </p:sp>
      <p:pic>
        <p:nvPicPr>
          <p:cNvPr id="343" name="Google Shape;343;p52"/>
          <p:cNvPicPr preferRelativeResize="0"/>
          <p:nvPr/>
        </p:nvPicPr>
        <p:blipFill rotWithShape="1">
          <a:blip r:embed="rId3">
            <a:alphaModFix/>
          </a:blip>
          <a:srcRect b="0" l="0" r="0" t="6629"/>
          <a:stretch/>
        </p:blipFill>
        <p:spPr>
          <a:xfrm>
            <a:off x="2570813" y="2939900"/>
            <a:ext cx="4005974" cy="2068675"/>
          </a:xfrm>
          <a:prstGeom prst="rect">
            <a:avLst/>
          </a:prstGeom>
          <a:noFill/>
          <a:ln>
            <a:noFill/>
          </a:ln>
        </p:spPr>
      </p:pic>
      <p:sp>
        <p:nvSpPr>
          <p:cNvPr id="344" name="Google Shape;344;p5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a:t>
            </a:r>
            <a:endParaRPr/>
          </a:p>
        </p:txBody>
      </p:sp>
      <p:pic>
        <p:nvPicPr>
          <p:cNvPr id="350" name="Google Shape;350;p53"/>
          <p:cNvPicPr preferRelativeResize="0"/>
          <p:nvPr/>
        </p:nvPicPr>
        <p:blipFill>
          <a:blip r:embed="rId3">
            <a:alphaModFix/>
          </a:blip>
          <a:stretch>
            <a:fillRect/>
          </a:stretch>
        </p:blipFill>
        <p:spPr>
          <a:xfrm>
            <a:off x="2256825" y="1853848"/>
            <a:ext cx="5296674" cy="31648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56" name="Google Shape;356;p5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57" name="Google Shape;357;p54"/>
          <p:cNvPicPr preferRelativeResize="0"/>
          <p:nvPr/>
        </p:nvPicPr>
        <p:blipFill>
          <a:blip r:embed="rId3">
            <a:alphaModFix/>
          </a:blip>
          <a:stretch>
            <a:fillRect/>
          </a:stretch>
        </p:blipFill>
        <p:spPr>
          <a:xfrm>
            <a:off x="0" y="857250"/>
            <a:ext cx="9144000" cy="34290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5"/>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p>
            <a:pPr indent="0" lvl="0" marL="0" rtl="0" algn="l">
              <a:lnSpc>
                <a:spcPct val="120000"/>
              </a:lnSpc>
              <a:spcBef>
                <a:spcPts val="1400"/>
              </a:spcBef>
              <a:spcAft>
                <a:spcPts val="400"/>
              </a:spcAft>
              <a:buNone/>
            </a:pPr>
            <a:r>
              <a:rPr lang="en" sz="1800">
                <a:solidFill>
                  <a:srgbClr val="000000"/>
                </a:solidFill>
                <a:highlight>
                  <a:srgbClr val="FFFFFF"/>
                </a:highlight>
              </a:rPr>
              <a:t>Recurrent Neural Network(RNN) – Long Short Term Memory:</a:t>
            </a:r>
            <a:endParaRPr sz="1800"/>
          </a:p>
        </p:txBody>
      </p:sp>
      <p:sp>
        <p:nvSpPr>
          <p:cNvPr id="363" name="Google Shape;363;p5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 sz="1650">
                <a:solidFill>
                  <a:srgbClr val="000000"/>
                </a:solidFill>
                <a:highlight>
                  <a:srgbClr val="FFFFFF"/>
                </a:highlight>
                <a:latin typeface="EB Garamond"/>
                <a:ea typeface="EB Garamond"/>
                <a:cs typeface="EB Garamond"/>
                <a:sym typeface="EB Garamond"/>
              </a:rPr>
              <a:t>Here, the first layer is formed similar to the feed forward neural network with the product of the sum of the weights and the features. The recurrent neural network process starts once this is computed, this means that from one time step to the next each neuron will remember some information it had in the previous time-step.</a:t>
            </a:r>
            <a:endParaRPr sz="1650">
              <a:solidFill>
                <a:srgbClr val="000000"/>
              </a:solidFill>
              <a:highlight>
                <a:srgbClr val="FFFFFF"/>
              </a:highlight>
              <a:latin typeface="EB Garamond"/>
              <a:ea typeface="EB Garamond"/>
              <a:cs typeface="EB Garamond"/>
              <a:sym typeface="EB Garamond"/>
            </a:endParaRPr>
          </a:p>
          <a:p>
            <a:pPr indent="0" lvl="0" marL="0" rtl="0" algn="l">
              <a:spcBef>
                <a:spcPts val="1200"/>
              </a:spcBef>
              <a:spcAft>
                <a:spcPts val="1200"/>
              </a:spcAft>
              <a:buNone/>
            </a:pPr>
            <a:r>
              <a:rPr lang="en" sz="1650">
                <a:solidFill>
                  <a:srgbClr val="000000"/>
                </a:solidFill>
                <a:highlight>
                  <a:srgbClr val="FFFFFF"/>
                </a:highlight>
                <a:latin typeface="EB Garamond"/>
                <a:ea typeface="EB Garamond"/>
                <a:cs typeface="EB Garamond"/>
                <a:sym typeface="EB Garamond"/>
              </a:rPr>
              <a:t>This makes each neuron act like a memory cell in performing computations. In this process, we need to let the neural network to work on the front propagation and remember what information it needs for later use. Here, if the prediction is wrong we use the learning rate or error correction to make small changes so that it will gradually work towards making the right prediction during the back propagation. </a:t>
            </a:r>
            <a:endParaRPr sz="1650">
              <a:solidFill>
                <a:srgbClr val="000000"/>
              </a:solidFill>
              <a:highlight>
                <a:srgbClr val="FFFFFF"/>
              </a:highlight>
              <a:latin typeface="EB Garamond"/>
              <a:ea typeface="EB Garamond"/>
              <a:cs typeface="EB Garamond"/>
              <a:sym typeface="EB Garamon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6"/>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p>
            <a:pPr indent="0" lvl="0" marL="0" rtl="0" algn="l">
              <a:lnSpc>
                <a:spcPct val="120000"/>
              </a:lnSpc>
              <a:spcBef>
                <a:spcPts val="1400"/>
              </a:spcBef>
              <a:spcAft>
                <a:spcPts val="400"/>
              </a:spcAft>
              <a:buNone/>
            </a:pPr>
            <a:r>
              <a:rPr lang="en" sz="1800">
                <a:solidFill>
                  <a:srgbClr val="000000"/>
                </a:solidFill>
                <a:highlight>
                  <a:srgbClr val="FFFFFF"/>
                </a:highlight>
              </a:rPr>
              <a:t>Recurrent Neural Network(RNN) – Long Short Term Memory:</a:t>
            </a:r>
            <a:endParaRPr sz="1800"/>
          </a:p>
        </p:txBody>
      </p:sp>
      <p:sp>
        <p:nvSpPr>
          <p:cNvPr id="369" name="Google Shape;369;p56"/>
          <p:cNvSpPr txBox="1"/>
          <p:nvPr>
            <p:ph idx="1" type="body"/>
          </p:nvPr>
        </p:nvSpPr>
        <p:spPr>
          <a:xfrm>
            <a:off x="729450" y="2078875"/>
            <a:ext cx="3070500" cy="30225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350">
                <a:solidFill>
                  <a:srgbClr val="222222"/>
                </a:solidFill>
                <a:highlight>
                  <a:srgbClr val="FFFFFF"/>
                </a:highlight>
              </a:rPr>
              <a:t>The first part chooses whether the information coming from the previous timestamp is to be remembered or is irrelevant and can be forgotten. </a:t>
            </a:r>
            <a:endParaRPr sz="1350">
              <a:solidFill>
                <a:srgbClr val="222222"/>
              </a:solidFill>
              <a:highlight>
                <a:srgbClr val="FFFFFF"/>
              </a:highlight>
            </a:endParaRPr>
          </a:p>
          <a:p>
            <a:pPr indent="0" lvl="0" marL="0" rtl="0" algn="l">
              <a:spcBef>
                <a:spcPts val="1200"/>
              </a:spcBef>
              <a:spcAft>
                <a:spcPts val="0"/>
              </a:spcAft>
              <a:buNone/>
            </a:pPr>
            <a:r>
              <a:rPr lang="en" sz="1350">
                <a:solidFill>
                  <a:srgbClr val="222222"/>
                </a:solidFill>
                <a:highlight>
                  <a:srgbClr val="FFFFFF"/>
                </a:highlight>
              </a:rPr>
              <a:t>In the second part, the cell tries to learn new information from the input to this cell. </a:t>
            </a:r>
            <a:endParaRPr sz="1350">
              <a:solidFill>
                <a:srgbClr val="222222"/>
              </a:solidFill>
              <a:highlight>
                <a:srgbClr val="FFFFFF"/>
              </a:highlight>
            </a:endParaRPr>
          </a:p>
          <a:p>
            <a:pPr indent="0" lvl="0" marL="0" rtl="0" algn="l">
              <a:spcBef>
                <a:spcPts val="1200"/>
              </a:spcBef>
              <a:spcAft>
                <a:spcPts val="1200"/>
              </a:spcAft>
              <a:buNone/>
            </a:pPr>
            <a:r>
              <a:rPr lang="en" sz="1350">
                <a:solidFill>
                  <a:srgbClr val="222222"/>
                </a:solidFill>
                <a:highlight>
                  <a:srgbClr val="FFFFFF"/>
                </a:highlight>
              </a:rPr>
              <a:t>At last, in the third part, the cell passes the updated information from the current timestamp to the next timestamp.</a:t>
            </a:r>
            <a:endParaRPr sz="1650">
              <a:solidFill>
                <a:srgbClr val="000000"/>
              </a:solidFill>
              <a:highlight>
                <a:srgbClr val="FFFFFF"/>
              </a:highlight>
              <a:latin typeface="EB Garamond"/>
              <a:ea typeface="EB Garamond"/>
              <a:cs typeface="EB Garamond"/>
              <a:sym typeface="EB Garamond"/>
            </a:endParaRPr>
          </a:p>
        </p:txBody>
      </p:sp>
      <p:pic>
        <p:nvPicPr>
          <p:cNvPr id="370" name="Google Shape;370;p56"/>
          <p:cNvPicPr preferRelativeResize="0"/>
          <p:nvPr/>
        </p:nvPicPr>
        <p:blipFill>
          <a:blip r:embed="rId3">
            <a:alphaModFix/>
          </a:blip>
          <a:stretch>
            <a:fillRect/>
          </a:stretch>
        </p:blipFill>
        <p:spPr>
          <a:xfrm>
            <a:off x="3738225" y="2078876"/>
            <a:ext cx="5405775" cy="23298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7"/>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p>
            <a:pPr indent="0" lvl="0" marL="0" rtl="0" algn="l">
              <a:lnSpc>
                <a:spcPct val="120000"/>
              </a:lnSpc>
              <a:spcBef>
                <a:spcPts val="1400"/>
              </a:spcBef>
              <a:spcAft>
                <a:spcPts val="400"/>
              </a:spcAft>
              <a:buNone/>
            </a:pPr>
            <a:r>
              <a:rPr lang="en" sz="1800">
                <a:solidFill>
                  <a:srgbClr val="000000"/>
                </a:solidFill>
                <a:highlight>
                  <a:srgbClr val="FFFFFF"/>
                </a:highlight>
              </a:rPr>
              <a:t>Recurrent Neural Network(RNN) – Long Short Term Memory:</a:t>
            </a:r>
            <a:endParaRPr sz="1800"/>
          </a:p>
        </p:txBody>
      </p:sp>
      <p:sp>
        <p:nvSpPr>
          <p:cNvPr id="376" name="Google Shape;376;p57"/>
          <p:cNvSpPr txBox="1"/>
          <p:nvPr>
            <p:ph idx="1" type="body"/>
          </p:nvPr>
        </p:nvSpPr>
        <p:spPr>
          <a:xfrm>
            <a:off x="729450" y="1899950"/>
            <a:ext cx="3222900" cy="32013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 sz="1350">
                <a:solidFill>
                  <a:srgbClr val="222222"/>
                </a:solidFill>
                <a:highlight>
                  <a:srgbClr val="FFFFFF"/>
                </a:highlight>
              </a:rPr>
              <a:t>These three parts of an LSTM cell are known as gates. The first part is called Forget gate, the second part is known as the Input gate and the last one is the Output gate.</a:t>
            </a:r>
            <a:endParaRPr sz="1350">
              <a:solidFill>
                <a:srgbClr val="222222"/>
              </a:solidFill>
              <a:highlight>
                <a:srgbClr val="FFFFFF"/>
              </a:highlight>
            </a:endParaRPr>
          </a:p>
          <a:p>
            <a:pPr indent="0" lvl="0" marL="0" rtl="0" algn="l">
              <a:spcBef>
                <a:spcPts val="1200"/>
              </a:spcBef>
              <a:spcAft>
                <a:spcPts val="0"/>
              </a:spcAft>
              <a:buNone/>
            </a:pPr>
            <a:r>
              <a:rPr lang="en" sz="1350">
                <a:solidFill>
                  <a:srgbClr val="222222"/>
                </a:solidFill>
                <a:highlight>
                  <a:srgbClr val="FFFFFF"/>
                </a:highlight>
              </a:rPr>
              <a:t>Ex: Bob is a nice person. Dan, on the Other hand, is evil.</a:t>
            </a:r>
            <a:br>
              <a:rPr lang="en" sz="1350">
                <a:solidFill>
                  <a:srgbClr val="222222"/>
                </a:solidFill>
                <a:highlight>
                  <a:srgbClr val="FFFFFF"/>
                </a:highlight>
              </a:rPr>
            </a:br>
            <a:r>
              <a:rPr lang="en" sz="1350">
                <a:solidFill>
                  <a:srgbClr val="222222"/>
                </a:solidFill>
                <a:highlight>
                  <a:srgbClr val="FFFFFF"/>
                </a:highlight>
              </a:rPr>
              <a:t>The first sentence is “Bob is a nice person” and the second sentence is “Dan, on the Other hand, is evil”. It is very clear, in the first sentence we are talking about Bob and as soon as we encounter the full stop(.) we started talking about Dan.</a:t>
            </a:r>
            <a:endParaRPr sz="1350">
              <a:solidFill>
                <a:srgbClr val="222222"/>
              </a:solidFill>
              <a:highlight>
                <a:srgbClr val="FFFFFF"/>
              </a:highlight>
            </a:endParaRPr>
          </a:p>
          <a:p>
            <a:pPr indent="0" lvl="0" marL="0" rtl="0" algn="l">
              <a:lnSpc>
                <a:spcPct val="100000"/>
              </a:lnSpc>
              <a:spcBef>
                <a:spcPts val="1200"/>
              </a:spcBef>
              <a:spcAft>
                <a:spcPts val="1200"/>
              </a:spcAft>
              <a:buNone/>
            </a:pPr>
            <a:r>
              <a:rPr lang="en" sz="1350">
                <a:solidFill>
                  <a:srgbClr val="222222"/>
                </a:solidFill>
                <a:highlight>
                  <a:srgbClr val="FFFFFF"/>
                </a:highlight>
              </a:rPr>
              <a:t>As we move from the first sentence to the second sentence, our network should realize that we are no more talking about Bob. Now our subject is Dan. Here, the Forget gate of the network allows it to forget about it. Let’s understand the roles played by these gates in LSTM architecture.</a:t>
            </a:r>
            <a:endParaRPr sz="1350">
              <a:solidFill>
                <a:srgbClr val="222222"/>
              </a:solidFill>
              <a:highlight>
                <a:srgbClr val="FFFFFF"/>
              </a:highlight>
            </a:endParaRPr>
          </a:p>
        </p:txBody>
      </p:sp>
      <p:pic>
        <p:nvPicPr>
          <p:cNvPr id="377" name="Google Shape;377;p57"/>
          <p:cNvPicPr preferRelativeResize="0"/>
          <p:nvPr/>
        </p:nvPicPr>
        <p:blipFill>
          <a:blip r:embed="rId3">
            <a:alphaModFix/>
          </a:blip>
          <a:stretch>
            <a:fillRect/>
          </a:stretch>
        </p:blipFill>
        <p:spPr>
          <a:xfrm>
            <a:off x="3952350" y="2006250"/>
            <a:ext cx="5039249" cy="224404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2400">
                <a:solidFill>
                  <a:srgbClr val="000000"/>
                </a:solidFill>
                <a:latin typeface="Arial"/>
                <a:ea typeface="Arial"/>
                <a:cs typeface="Arial"/>
                <a:sym typeface="Arial"/>
              </a:rPr>
              <a:t>Application of Artificial Neural Networks </a:t>
            </a:r>
            <a:endParaRPr sz="2400">
              <a:latin typeface="Arial"/>
              <a:ea typeface="Arial"/>
              <a:cs typeface="Arial"/>
              <a:sym typeface="Arial"/>
            </a:endParaRPr>
          </a:p>
        </p:txBody>
      </p:sp>
      <p:sp>
        <p:nvSpPr>
          <p:cNvPr id="383" name="Google Shape;383;p5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04800" lvl="0" marL="285750" rtl="0" algn="l">
              <a:spcBef>
                <a:spcPts val="0"/>
              </a:spcBef>
              <a:spcAft>
                <a:spcPts val="0"/>
              </a:spcAft>
              <a:buClr>
                <a:srgbClr val="444444"/>
              </a:buClr>
              <a:buSzPts val="1200"/>
              <a:buFont typeface="Arial"/>
              <a:buChar char="●"/>
            </a:pPr>
            <a:r>
              <a:rPr lang="en" sz="1200">
                <a:solidFill>
                  <a:srgbClr val="444444"/>
                </a:solidFill>
                <a:highlight>
                  <a:srgbClr val="FFFFFF"/>
                </a:highlight>
                <a:latin typeface="Arial"/>
                <a:ea typeface="Arial"/>
                <a:cs typeface="Arial"/>
                <a:sym typeface="Arial"/>
              </a:rPr>
              <a:t>Handwriting Recognition </a:t>
            </a:r>
            <a:endParaRPr sz="1200">
              <a:solidFill>
                <a:srgbClr val="444444"/>
              </a:solidFill>
              <a:highlight>
                <a:srgbClr val="FFFFFF"/>
              </a:highlight>
              <a:latin typeface="Arial"/>
              <a:ea typeface="Arial"/>
              <a:cs typeface="Arial"/>
              <a:sym typeface="Arial"/>
            </a:endParaRPr>
          </a:p>
          <a:p>
            <a:pPr indent="-304800" lvl="0" marL="285750" rtl="0" algn="l">
              <a:spcBef>
                <a:spcPts val="0"/>
              </a:spcBef>
              <a:spcAft>
                <a:spcPts val="0"/>
              </a:spcAft>
              <a:buClr>
                <a:srgbClr val="444444"/>
              </a:buClr>
              <a:buSzPts val="1200"/>
              <a:buFont typeface="Arial"/>
              <a:buChar char="●"/>
            </a:pPr>
            <a:r>
              <a:rPr lang="en" sz="1200">
                <a:solidFill>
                  <a:srgbClr val="444444"/>
                </a:solidFill>
                <a:highlight>
                  <a:srgbClr val="FFFFFF"/>
                </a:highlight>
                <a:latin typeface="Arial"/>
                <a:ea typeface="Arial"/>
                <a:cs typeface="Arial"/>
                <a:sym typeface="Arial"/>
              </a:rPr>
              <a:t>Image Compression</a:t>
            </a:r>
            <a:endParaRPr sz="1200">
              <a:solidFill>
                <a:srgbClr val="444444"/>
              </a:solidFill>
              <a:highlight>
                <a:srgbClr val="FFFFFF"/>
              </a:highlight>
              <a:latin typeface="Arial"/>
              <a:ea typeface="Arial"/>
              <a:cs typeface="Arial"/>
              <a:sym typeface="Arial"/>
            </a:endParaRPr>
          </a:p>
          <a:p>
            <a:pPr indent="-304800" lvl="0" marL="285750" rtl="0" algn="l">
              <a:spcBef>
                <a:spcPts val="0"/>
              </a:spcBef>
              <a:spcAft>
                <a:spcPts val="0"/>
              </a:spcAft>
              <a:buClr>
                <a:srgbClr val="444444"/>
              </a:buClr>
              <a:buSzPts val="1200"/>
              <a:buFont typeface="Arial"/>
              <a:buChar char="●"/>
            </a:pPr>
            <a:r>
              <a:rPr lang="en" sz="1200">
                <a:solidFill>
                  <a:srgbClr val="444444"/>
                </a:solidFill>
                <a:highlight>
                  <a:srgbClr val="FFFFFF"/>
                </a:highlight>
                <a:latin typeface="Arial"/>
                <a:ea typeface="Arial"/>
                <a:cs typeface="Arial"/>
                <a:sym typeface="Arial"/>
              </a:rPr>
              <a:t>Stock Exchange Prediction</a:t>
            </a:r>
            <a:endParaRPr sz="1200">
              <a:solidFill>
                <a:srgbClr val="444444"/>
              </a:solidFill>
              <a:highlight>
                <a:srgbClr val="FFFFFF"/>
              </a:highlight>
              <a:latin typeface="Arial"/>
              <a:ea typeface="Arial"/>
              <a:cs typeface="Arial"/>
              <a:sym typeface="Arial"/>
            </a:endParaRPr>
          </a:p>
          <a:p>
            <a:pPr indent="-304800" lvl="0" marL="285750" rtl="0" algn="l">
              <a:spcBef>
                <a:spcPts val="0"/>
              </a:spcBef>
              <a:spcAft>
                <a:spcPts val="0"/>
              </a:spcAft>
              <a:buClr>
                <a:srgbClr val="444444"/>
              </a:buClr>
              <a:buSzPts val="1200"/>
              <a:buFont typeface="Arial"/>
              <a:buChar char="●"/>
            </a:pPr>
            <a:r>
              <a:rPr lang="en" sz="1200">
                <a:solidFill>
                  <a:srgbClr val="444444"/>
                </a:solidFill>
                <a:highlight>
                  <a:srgbClr val="FFFFFF"/>
                </a:highlight>
                <a:latin typeface="Arial"/>
                <a:ea typeface="Arial"/>
                <a:cs typeface="Arial"/>
                <a:sym typeface="Arial"/>
              </a:rPr>
              <a:t>Text Classification</a:t>
            </a:r>
            <a:endParaRPr sz="1200">
              <a:solidFill>
                <a:srgbClr val="444444"/>
              </a:solidFill>
              <a:highlight>
                <a:srgbClr val="FFFFFF"/>
              </a:highlight>
              <a:latin typeface="Arial"/>
              <a:ea typeface="Arial"/>
              <a:cs typeface="Arial"/>
              <a:sym typeface="Arial"/>
            </a:endParaRPr>
          </a:p>
          <a:p>
            <a:pPr indent="-304800" lvl="0" marL="285750" rtl="0" algn="l">
              <a:spcBef>
                <a:spcPts val="0"/>
              </a:spcBef>
              <a:spcAft>
                <a:spcPts val="0"/>
              </a:spcAft>
              <a:buClr>
                <a:srgbClr val="444444"/>
              </a:buClr>
              <a:buSzPts val="1200"/>
              <a:buFont typeface="Arial"/>
              <a:buChar char="●"/>
            </a:pPr>
            <a:r>
              <a:rPr lang="en" sz="1200">
                <a:solidFill>
                  <a:srgbClr val="444444"/>
                </a:solidFill>
                <a:highlight>
                  <a:srgbClr val="FFFFFF"/>
                </a:highlight>
                <a:latin typeface="Arial"/>
                <a:ea typeface="Arial"/>
                <a:cs typeface="Arial"/>
                <a:sym typeface="Arial"/>
              </a:rPr>
              <a:t>Machine Translation</a:t>
            </a:r>
            <a:endParaRPr sz="1200">
              <a:solidFill>
                <a:srgbClr val="444444"/>
              </a:solidFill>
              <a:highlight>
                <a:srgbClr val="FFFFFF"/>
              </a:highlight>
              <a:latin typeface="Arial"/>
              <a:ea typeface="Arial"/>
              <a:cs typeface="Arial"/>
              <a:sym typeface="Arial"/>
            </a:endParaRPr>
          </a:p>
          <a:p>
            <a:pPr indent="-304800" lvl="0" marL="285750" rtl="0" algn="l">
              <a:spcBef>
                <a:spcPts val="0"/>
              </a:spcBef>
              <a:spcAft>
                <a:spcPts val="0"/>
              </a:spcAft>
              <a:buClr>
                <a:srgbClr val="444444"/>
              </a:buClr>
              <a:buSzPts val="1200"/>
              <a:buFont typeface="Arial"/>
              <a:buChar char="●"/>
            </a:pPr>
            <a:r>
              <a:rPr lang="en" sz="1200">
                <a:solidFill>
                  <a:srgbClr val="444444"/>
                </a:solidFill>
                <a:highlight>
                  <a:srgbClr val="FFFFFF"/>
                </a:highlight>
                <a:latin typeface="Arial"/>
                <a:ea typeface="Arial"/>
                <a:cs typeface="Arial"/>
                <a:sym typeface="Arial"/>
              </a:rPr>
              <a:t>Speech Recognition</a:t>
            </a:r>
            <a:endParaRPr sz="1200">
              <a:solidFill>
                <a:srgbClr val="444444"/>
              </a:solidFill>
              <a:highlight>
                <a:srgbClr val="FFFFFF"/>
              </a:highlight>
              <a:latin typeface="Arial"/>
              <a:ea typeface="Arial"/>
              <a:cs typeface="Arial"/>
              <a:sym typeface="Arial"/>
            </a:endParaRPr>
          </a:p>
          <a:p>
            <a:pPr indent="-304800" lvl="0" marL="285750" rtl="0" algn="l">
              <a:spcBef>
                <a:spcPts val="0"/>
              </a:spcBef>
              <a:spcAft>
                <a:spcPts val="0"/>
              </a:spcAft>
              <a:buClr>
                <a:srgbClr val="444444"/>
              </a:buClr>
              <a:buSzPts val="1200"/>
              <a:buFont typeface="Arial"/>
              <a:buChar char="●"/>
            </a:pPr>
            <a:r>
              <a:rPr lang="en" sz="1200">
                <a:solidFill>
                  <a:srgbClr val="444444"/>
                </a:solidFill>
                <a:highlight>
                  <a:srgbClr val="FFFFFF"/>
                </a:highlight>
                <a:latin typeface="Arial"/>
                <a:ea typeface="Arial"/>
                <a:cs typeface="Arial"/>
                <a:sym typeface="Arial"/>
              </a:rPr>
              <a:t>Facial Recognition</a:t>
            </a:r>
            <a:endParaRPr sz="1200">
              <a:solidFill>
                <a:srgbClr val="444444"/>
              </a:solidFill>
              <a:highlight>
                <a:srgbClr val="FFFFFF"/>
              </a:highlight>
              <a:latin typeface="Arial"/>
              <a:ea typeface="Arial"/>
              <a:cs typeface="Arial"/>
              <a:sym typeface="Arial"/>
            </a:endParaRPr>
          </a:p>
          <a:p>
            <a:pPr indent="-228600" lvl="0" marL="285750" rtl="0" algn="l">
              <a:spcBef>
                <a:spcPts val="2200"/>
              </a:spcBef>
              <a:spcAft>
                <a:spcPts val="1200"/>
              </a:spcAft>
              <a:buNone/>
            </a:pPr>
            <a:r>
              <a:t/>
            </a:r>
            <a:endParaRPr sz="1200">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Algorithms used</a:t>
            </a:r>
            <a:endParaRPr/>
          </a:p>
        </p:txBody>
      </p:sp>
      <p:pic>
        <p:nvPicPr>
          <p:cNvPr id="389" name="Google Shape;389;p59"/>
          <p:cNvPicPr preferRelativeResize="0"/>
          <p:nvPr/>
        </p:nvPicPr>
        <p:blipFill>
          <a:blip r:embed="rId3">
            <a:alphaModFix/>
          </a:blip>
          <a:stretch>
            <a:fillRect/>
          </a:stretch>
        </p:blipFill>
        <p:spPr>
          <a:xfrm>
            <a:off x="1734525" y="1853850"/>
            <a:ext cx="5785033" cy="32896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pic>
        <p:nvPicPr>
          <p:cNvPr id="394" name="Google Shape;394;p60"/>
          <p:cNvPicPr preferRelativeResize="0"/>
          <p:nvPr/>
        </p:nvPicPr>
        <p:blipFill rotWithShape="1">
          <a:blip r:embed="rId3">
            <a:alphaModFix/>
          </a:blip>
          <a:srcRect b="4290" l="3997" r="3478" t="4817"/>
          <a:stretch/>
        </p:blipFill>
        <p:spPr>
          <a:xfrm>
            <a:off x="719563" y="525613"/>
            <a:ext cx="7704875" cy="43442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20000"/>
              </a:lnSpc>
              <a:spcBef>
                <a:spcPts val="1800"/>
              </a:spcBef>
              <a:spcAft>
                <a:spcPts val="400"/>
              </a:spcAft>
              <a:buNone/>
            </a:pPr>
            <a:r>
              <a:rPr lang="en" sz="2400">
                <a:solidFill>
                  <a:srgbClr val="222C3A"/>
                </a:solidFill>
                <a:highlight>
                  <a:srgbClr val="FFFFFF"/>
                </a:highlight>
                <a:latin typeface="Arial"/>
                <a:ea typeface="Arial"/>
                <a:cs typeface="Arial"/>
                <a:sym typeface="Arial"/>
              </a:rPr>
              <a:t>Learning Techniques in Neural Networks</a:t>
            </a:r>
            <a:endParaRPr sz="2400">
              <a:latin typeface="Arial"/>
              <a:ea typeface="Arial"/>
              <a:cs typeface="Arial"/>
              <a:sym typeface="Arial"/>
            </a:endParaRPr>
          </a:p>
        </p:txBody>
      </p:sp>
      <p:sp>
        <p:nvSpPr>
          <p:cNvPr id="400" name="Google Shape;400;p6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85000" lnSpcReduction="20000"/>
          </a:bodyPr>
          <a:lstStyle/>
          <a:p>
            <a:pPr indent="-309562" lvl="0" marL="400050" rtl="0" algn="l">
              <a:spcBef>
                <a:spcPts val="2400"/>
              </a:spcBef>
              <a:spcAft>
                <a:spcPts val="0"/>
              </a:spcAft>
              <a:buClr>
                <a:srgbClr val="334960"/>
              </a:buClr>
              <a:buSzPct val="88235"/>
              <a:buFont typeface="Roboto"/>
              <a:buChar char="●"/>
            </a:pPr>
            <a:r>
              <a:rPr b="1" lang="en" sz="1700">
                <a:solidFill>
                  <a:srgbClr val="222C3A"/>
                </a:solidFill>
                <a:highlight>
                  <a:srgbClr val="FFFFFF"/>
                </a:highlight>
                <a:latin typeface="Arial"/>
                <a:ea typeface="Arial"/>
                <a:cs typeface="Arial"/>
                <a:sym typeface="Arial"/>
              </a:rPr>
              <a:t>Supervised Learning </a:t>
            </a:r>
            <a:r>
              <a:rPr lang="en" sz="1500">
                <a:solidFill>
                  <a:srgbClr val="334960"/>
                </a:solidFill>
                <a:highlight>
                  <a:srgbClr val="FFFFFF"/>
                </a:highlight>
                <a:latin typeface="Arial"/>
                <a:ea typeface="Arial"/>
                <a:cs typeface="Arial"/>
                <a:sym typeface="Arial"/>
              </a:rPr>
              <a:t>In this learning, the training data is input to the network, and the desired output is known weights are adjusted until production yields desired value.</a:t>
            </a:r>
            <a:endParaRPr sz="1500">
              <a:solidFill>
                <a:srgbClr val="334960"/>
              </a:solidFill>
              <a:highlight>
                <a:srgbClr val="FFFFFF"/>
              </a:highlight>
              <a:latin typeface="Arial"/>
              <a:ea typeface="Arial"/>
              <a:cs typeface="Arial"/>
              <a:sym typeface="Arial"/>
            </a:endParaRPr>
          </a:p>
          <a:p>
            <a:pPr indent="-309562" lvl="0" marL="400050" rtl="0" algn="l">
              <a:spcBef>
                <a:spcPts val="0"/>
              </a:spcBef>
              <a:spcAft>
                <a:spcPts val="0"/>
              </a:spcAft>
              <a:buClr>
                <a:srgbClr val="334960"/>
              </a:buClr>
              <a:buSzPct val="88235"/>
              <a:buFont typeface="Roboto"/>
              <a:buChar char="●"/>
            </a:pPr>
            <a:r>
              <a:rPr b="1" lang="en" sz="1700">
                <a:solidFill>
                  <a:srgbClr val="222C3A"/>
                </a:solidFill>
                <a:highlight>
                  <a:srgbClr val="FFFFFF"/>
                </a:highlight>
                <a:latin typeface="Arial"/>
                <a:ea typeface="Arial"/>
                <a:cs typeface="Arial"/>
                <a:sym typeface="Arial"/>
              </a:rPr>
              <a:t>Unsupervised Learning </a:t>
            </a:r>
            <a:r>
              <a:rPr lang="en" sz="1500">
                <a:solidFill>
                  <a:srgbClr val="334960"/>
                </a:solidFill>
                <a:highlight>
                  <a:srgbClr val="FFFFFF"/>
                </a:highlight>
                <a:latin typeface="Arial"/>
                <a:ea typeface="Arial"/>
                <a:cs typeface="Arial"/>
                <a:sym typeface="Arial"/>
              </a:rPr>
              <a:t>Use the input data to train the network whose output is known. The network classifies the input data and adjusts the weight by feature extraction in input data.</a:t>
            </a:r>
            <a:endParaRPr sz="1500">
              <a:solidFill>
                <a:srgbClr val="334960"/>
              </a:solidFill>
              <a:highlight>
                <a:srgbClr val="FFFFFF"/>
              </a:highlight>
              <a:latin typeface="Arial"/>
              <a:ea typeface="Arial"/>
              <a:cs typeface="Arial"/>
              <a:sym typeface="Arial"/>
            </a:endParaRPr>
          </a:p>
          <a:p>
            <a:pPr indent="-309562" lvl="0" marL="400050" rtl="0" algn="l">
              <a:spcBef>
                <a:spcPts val="0"/>
              </a:spcBef>
              <a:spcAft>
                <a:spcPts val="0"/>
              </a:spcAft>
              <a:buClr>
                <a:srgbClr val="334960"/>
              </a:buClr>
              <a:buSzPct val="88235"/>
              <a:buFont typeface="Roboto"/>
              <a:buChar char="●"/>
            </a:pPr>
            <a:r>
              <a:rPr b="1" lang="en" sz="1700">
                <a:solidFill>
                  <a:srgbClr val="222C3A"/>
                </a:solidFill>
                <a:highlight>
                  <a:srgbClr val="FFFFFF"/>
                </a:highlight>
                <a:latin typeface="Arial"/>
                <a:ea typeface="Arial"/>
                <a:cs typeface="Arial"/>
                <a:sym typeface="Arial"/>
              </a:rPr>
              <a:t>Reinforcement Learning </a:t>
            </a:r>
            <a:r>
              <a:rPr lang="en" sz="1500">
                <a:solidFill>
                  <a:srgbClr val="334960"/>
                </a:solidFill>
                <a:highlight>
                  <a:srgbClr val="FFFFFF"/>
                </a:highlight>
                <a:latin typeface="Arial"/>
                <a:ea typeface="Arial"/>
                <a:cs typeface="Arial"/>
                <a:sym typeface="Arial"/>
              </a:rPr>
              <a:t>Here, the output value is unknown, but the network provides feedback on whether the output is right or wrong. It is Semi-Supervised Learning.</a:t>
            </a:r>
            <a:endParaRPr sz="1500">
              <a:solidFill>
                <a:srgbClr val="334960"/>
              </a:solidFill>
              <a:highlight>
                <a:srgbClr val="FFFFFF"/>
              </a:highlight>
              <a:latin typeface="Arial"/>
              <a:ea typeface="Arial"/>
              <a:cs typeface="Arial"/>
              <a:sym typeface="Arial"/>
            </a:endParaRPr>
          </a:p>
          <a:p>
            <a:pPr indent="-309562" lvl="0" marL="400050" rtl="0" algn="l">
              <a:spcBef>
                <a:spcPts val="0"/>
              </a:spcBef>
              <a:spcAft>
                <a:spcPts val="0"/>
              </a:spcAft>
              <a:buClr>
                <a:srgbClr val="334960"/>
              </a:buClr>
              <a:buSzPct val="88235"/>
              <a:buFont typeface="Roboto"/>
              <a:buChar char="●"/>
            </a:pPr>
            <a:r>
              <a:rPr b="1" lang="en" sz="1700">
                <a:solidFill>
                  <a:srgbClr val="222C3A"/>
                </a:solidFill>
                <a:highlight>
                  <a:srgbClr val="FFFFFF"/>
                </a:highlight>
                <a:latin typeface="Arial"/>
                <a:ea typeface="Arial"/>
                <a:cs typeface="Arial"/>
                <a:sym typeface="Arial"/>
              </a:rPr>
              <a:t>Offline Learning </a:t>
            </a:r>
            <a:r>
              <a:rPr lang="en" sz="1500">
                <a:solidFill>
                  <a:srgbClr val="334960"/>
                </a:solidFill>
                <a:highlight>
                  <a:srgbClr val="FFFFFF"/>
                </a:highlight>
                <a:latin typeface="Arial"/>
                <a:ea typeface="Arial"/>
                <a:cs typeface="Arial"/>
                <a:sym typeface="Arial"/>
              </a:rPr>
              <a:t>The weight vector adjustment and threshold adjustment are made only after the training set is shown to the network. It is also called Batch Learning.</a:t>
            </a:r>
            <a:endParaRPr sz="1500">
              <a:solidFill>
                <a:srgbClr val="334960"/>
              </a:solidFill>
              <a:highlight>
                <a:srgbClr val="FFFFFF"/>
              </a:highlight>
              <a:latin typeface="Arial"/>
              <a:ea typeface="Arial"/>
              <a:cs typeface="Arial"/>
              <a:sym typeface="Arial"/>
            </a:endParaRPr>
          </a:p>
          <a:p>
            <a:pPr indent="-309562" lvl="0" marL="400050" rtl="0" algn="l">
              <a:spcBef>
                <a:spcPts val="0"/>
              </a:spcBef>
              <a:spcAft>
                <a:spcPts val="0"/>
              </a:spcAft>
              <a:buClr>
                <a:srgbClr val="334960"/>
              </a:buClr>
              <a:buSzPct val="88235"/>
              <a:buFont typeface="Roboto"/>
              <a:buChar char="●"/>
            </a:pPr>
            <a:r>
              <a:rPr b="1" lang="en" sz="1700">
                <a:solidFill>
                  <a:srgbClr val="222C3A"/>
                </a:solidFill>
                <a:highlight>
                  <a:srgbClr val="FFFFFF"/>
                </a:highlight>
                <a:latin typeface="Arial"/>
                <a:ea typeface="Arial"/>
                <a:cs typeface="Arial"/>
                <a:sym typeface="Arial"/>
              </a:rPr>
              <a:t>Online Learning </a:t>
            </a:r>
            <a:r>
              <a:rPr lang="en" sz="1500">
                <a:solidFill>
                  <a:srgbClr val="334960"/>
                </a:solidFill>
                <a:highlight>
                  <a:srgbClr val="FFFFFF"/>
                </a:highlight>
                <a:latin typeface="Arial"/>
                <a:ea typeface="Arial"/>
                <a:cs typeface="Arial"/>
                <a:sym typeface="Arial"/>
              </a:rPr>
              <a:t>The adjustment of the weight and threshold is made after presenting each training sample to the network.</a:t>
            </a:r>
            <a:endParaRPr>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1.1. Concept of Machine Learning</a:t>
            </a:r>
            <a:endParaRPr/>
          </a:p>
          <a:p>
            <a:pPr indent="0" lvl="0" marL="0" rtl="0" algn="l">
              <a:spcBef>
                <a:spcPts val="0"/>
              </a:spcBef>
              <a:spcAft>
                <a:spcPts val="0"/>
              </a:spcAft>
              <a:buNone/>
            </a:pPr>
            <a:r>
              <a:t/>
            </a:r>
            <a:endParaRPr/>
          </a:p>
        </p:txBody>
      </p:sp>
      <p:sp>
        <p:nvSpPr>
          <p:cNvPr id="112" name="Google Shape;112;p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rgbClr val="000000"/>
              </a:buClr>
              <a:buSzPts val="1300"/>
              <a:buFont typeface="Arial"/>
              <a:buChar char="-"/>
            </a:pPr>
            <a:r>
              <a:rPr lang="en">
                <a:solidFill>
                  <a:srgbClr val="000000"/>
                </a:solidFill>
                <a:latin typeface="Arial"/>
                <a:ea typeface="Arial"/>
                <a:cs typeface="Arial"/>
                <a:sym typeface="Arial"/>
              </a:rPr>
              <a:t>Supervised</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en">
                <a:solidFill>
                  <a:srgbClr val="000000"/>
                </a:solidFill>
                <a:latin typeface="Arial"/>
                <a:ea typeface="Arial"/>
                <a:cs typeface="Arial"/>
                <a:sym typeface="Arial"/>
              </a:rPr>
              <a:t>Unsupervised</a:t>
            </a:r>
            <a:endParaRPr>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990"/>
              <a:buNone/>
            </a:pPr>
            <a:r>
              <a:rPr lang="en" sz="2400">
                <a:solidFill>
                  <a:srgbClr val="000000"/>
                </a:solidFill>
                <a:latin typeface="Arial"/>
                <a:ea typeface="Arial"/>
                <a:cs typeface="Arial"/>
                <a:sym typeface="Arial"/>
              </a:rPr>
              <a:t>Perceptron Learning</a:t>
            </a:r>
            <a:endParaRPr sz="2400">
              <a:solidFill>
                <a:srgbClr val="000000"/>
              </a:solidFill>
              <a:latin typeface="Arial"/>
              <a:ea typeface="Arial"/>
              <a:cs typeface="Arial"/>
              <a:sym typeface="Arial"/>
            </a:endParaRPr>
          </a:p>
          <a:p>
            <a:pPr indent="0" lvl="0" marL="0" rtl="0" algn="l">
              <a:spcBef>
                <a:spcPts val="1200"/>
              </a:spcBef>
              <a:spcAft>
                <a:spcPts val="0"/>
              </a:spcAft>
              <a:buSzPts val="990"/>
              <a:buNone/>
            </a:pPr>
            <a:r>
              <a:t/>
            </a:r>
            <a:endParaRPr sz="2340"/>
          </a:p>
        </p:txBody>
      </p:sp>
      <p:sp>
        <p:nvSpPr>
          <p:cNvPr id="406" name="Google Shape;406;p6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rgbClr val="333333"/>
                </a:solidFill>
                <a:highlight>
                  <a:srgbClr val="FFFFFF"/>
                </a:highlight>
                <a:latin typeface="Roboto"/>
                <a:ea typeface="Roboto"/>
                <a:cs typeface="Roboto"/>
                <a:sym typeface="Roboto"/>
              </a:rPr>
              <a:t>In Machine Learning and Artificial Intelligence, Perceptron is the most commonly used term for all folks. It is the primary step to learn Machine Learning and Deep Learning technologies, which consists of a set of </a:t>
            </a:r>
            <a:r>
              <a:rPr lang="en" sz="1200" u="sng">
                <a:solidFill>
                  <a:srgbClr val="333333"/>
                </a:solidFill>
                <a:highlight>
                  <a:srgbClr val="FFFFFF"/>
                </a:highlight>
                <a:latin typeface="Roboto"/>
                <a:ea typeface="Roboto"/>
                <a:cs typeface="Roboto"/>
                <a:sym typeface="Roboto"/>
              </a:rPr>
              <a:t>weights, input values or scores, and a threshold</a:t>
            </a:r>
            <a:r>
              <a:rPr lang="en" sz="1200">
                <a:solidFill>
                  <a:srgbClr val="333333"/>
                </a:solidFill>
                <a:highlight>
                  <a:srgbClr val="FFFFFF"/>
                </a:highlight>
                <a:latin typeface="Roboto"/>
                <a:ea typeface="Roboto"/>
                <a:cs typeface="Roboto"/>
                <a:sym typeface="Roboto"/>
              </a:rPr>
              <a:t>. </a:t>
            </a:r>
            <a:r>
              <a:rPr b="1" i="1" lang="en" sz="1200">
                <a:solidFill>
                  <a:srgbClr val="333333"/>
                </a:solidFill>
                <a:highlight>
                  <a:srgbClr val="FFFFFF"/>
                </a:highlight>
                <a:latin typeface="Roboto"/>
                <a:ea typeface="Roboto"/>
                <a:cs typeface="Roboto"/>
                <a:sym typeface="Roboto"/>
              </a:rPr>
              <a:t>Perceptron is a building block of an Artificial Neural Network</a:t>
            </a:r>
            <a:r>
              <a:rPr lang="en" sz="1200">
                <a:solidFill>
                  <a:srgbClr val="333333"/>
                </a:solidFill>
                <a:highlight>
                  <a:srgbClr val="FFFFFF"/>
                </a:highlight>
                <a:latin typeface="Roboto"/>
                <a:ea typeface="Roboto"/>
                <a:cs typeface="Roboto"/>
                <a:sym typeface="Roboto"/>
              </a:rPr>
              <a:t>.</a:t>
            </a:r>
            <a:endParaRPr sz="1200">
              <a:solidFill>
                <a:srgbClr val="333333"/>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sz="1200">
              <a:solidFill>
                <a:srgbClr val="333333"/>
              </a:solidFill>
              <a:highlight>
                <a:srgbClr val="FFFFFF"/>
              </a:highlight>
              <a:latin typeface="Roboto"/>
              <a:ea typeface="Roboto"/>
              <a:cs typeface="Roboto"/>
              <a:sym typeface="Roboto"/>
            </a:endParaRPr>
          </a:p>
        </p:txBody>
      </p:sp>
      <p:pic>
        <p:nvPicPr>
          <p:cNvPr id="407" name="Google Shape;407;p62"/>
          <p:cNvPicPr preferRelativeResize="0"/>
          <p:nvPr/>
        </p:nvPicPr>
        <p:blipFill>
          <a:blip r:embed="rId3">
            <a:alphaModFix/>
          </a:blip>
          <a:stretch>
            <a:fillRect/>
          </a:stretch>
        </p:blipFill>
        <p:spPr>
          <a:xfrm>
            <a:off x="2310000" y="2738825"/>
            <a:ext cx="4524000" cy="24676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6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just">
              <a:lnSpc>
                <a:spcPct val="130000"/>
              </a:lnSpc>
              <a:spcBef>
                <a:spcPts val="1800"/>
              </a:spcBef>
              <a:spcAft>
                <a:spcPts val="0"/>
              </a:spcAft>
              <a:buNone/>
            </a:pPr>
            <a:r>
              <a:rPr lang="en" sz="1900">
                <a:solidFill>
                  <a:srgbClr val="202124"/>
                </a:solidFill>
                <a:highlight>
                  <a:srgbClr val="FFFFFF"/>
                </a:highlight>
                <a:latin typeface="Arial"/>
                <a:ea typeface="Arial"/>
                <a:cs typeface="Arial"/>
                <a:sym typeface="Arial"/>
              </a:rPr>
              <a:t>Types of Perceptron Models</a:t>
            </a:r>
            <a:endParaRPr sz="1900">
              <a:solidFill>
                <a:srgbClr val="202124"/>
              </a:solidFill>
              <a:highlight>
                <a:srgbClr val="FFFFFF"/>
              </a:highlight>
              <a:latin typeface="Arial"/>
              <a:ea typeface="Arial"/>
              <a:cs typeface="Arial"/>
              <a:sym typeface="Arial"/>
            </a:endParaRPr>
          </a:p>
          <a:p>
            <a:pPr indent="0" lvl="0" marL="0" rtl="0" algn="l">
              <a:lnSpc>
                <a:spcPct val="115000"/>
              </a:lnSpc>
              <a:spcBef>
                <a:spcPts val="400"/>
              </a:spcBef>
              <a:spcAft>
                <a:spcPts val="0"/>
              </a:spcAft>
              <a:buNone/>
            </a:pPr>
            <a:r>
              <a:t/>
            </a:r>
            <a:endParaRPr sz="1100">
              <a:solidFill>
                <a:srgbClr val="202124"/>
              </a:solidFill>
              <a:latin typeface="Arial"/>
              <a:ea typeface="Arial"/>
              <a:cs typeface="Arial"/>
              <a:sym typeface="Arial"/>
            </a:endParaRPr>
          </a:p>
          <a:p>
            <a:pPr indent="0" lvl="0" marL="0" rtl="0" algn="l">
              <a:spcBef>
                <a:spcPts val="0"/>
              </a:spcBef>
              <a:spcAft>
                <a:spcPts val="0"/>
              </a:spcAft>
              <a:buNone/>
            </a:pPr>
            <a:r>
              <a:t/>
            </a:r>
            <a:endParaRPr>
              <a:solidFill>
                <a:srgbClr val="202124"/>
              </a:solidFill>
            </a:endParaRPr>
          </a:p>
        </p:txBody>
      </p:sp>
      <p:sp>
        <p:nvSpPr>
          <p:cNvPr id="413" name="Google Shape;413;p6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just">
              <a:spcBef>
                <a:spcPts val="1200"/>
              </a:spcBef>
              <a:spcAft>
                <a:spcPts val="0"/>
              </a:spcAft>
              <a:buNone/>
            </a:pPr>
            <a:r>
              <a:rPr lang="en" sz="1200">
                <a:solidFill>
                  <a:srgbClr val="000000"/>
                </a:solidFill>
                <a:highlight>
                  <a:srgbClr val="FFFFFF"/>
                </a:highlight>
                <a:latin typeface="Roboto"/>
                <a:ea typeface="Roboto"/>
                <a:cs typeface="Roboto"/>
                <a:sym typeface="Roboto"/>
              </a:rPr>
              <a:t>Based on the layers, Perceptron models are divided into two types. These are as follows:</a:t>
            </a:r>
            <a:endParaRPr sz="1200">
              <a:solidFill>
                <a:srgbClr val="000000"/>
              </a:solidFill>
              <a:highlight>
                <a:srgbClr val="FFFFFF"/>
              </a:highlight>
              <a:latin typeface="Roboto"/>
              <a:ea typeface="Roboto"/>
              <a:cs typeface="Roboto"/>
              <a:sym typeface="Roboto"/>
            </a:endParaRPr>
          </a:p>
          <a:p>
            <a:pPr indent="-304800" lvl="0" marL="457200" marR="25400" rtl="0" algn="l">
              <a:lnSpc>
                <a:spcPct val="156250"/>
              </a:lnSpc>
              <a:spcBef>
                <a:spcPts val="1500"/>
              </a:spcBef>
              <a:spcAft>
                <a:spcPts val="0"/>
              </a:spcAft>
              <a:buClr>
                <a:srgbClr val="000000"/>
              </a:buClr>
              <a:buSzPts val="1200"/>
              <a:buFont typeface="Roboto"/>
              <a:buAutoNum type="arabicPeriod"/>
            </a:pPr>
            <a:r>
              <a:rPr lang="en" sz="1200">
                <a:solidFill>
                  <a:srgbClr val="000000"/>
                </a:solidFill>
                <a:highlight>
                  <a:srgbClr val="FFFFFF"/>
                </a:highlight>
                <a:latin typeface="Roboto"/>
                <a:ea typeface="Roboto"/>
                <a:cs typeface="Roboto"/>
                <a:sym typeface="Roboto"/>
              </a:rPr>
              <a:t>Single-layer Perceptron Model: Single layer perceptron model has one hidden layer.</a:t>
            </a:r>
            <a:endParaRPr sz="1200">
              <a:solidFill>
                <a:srgbClr val="000000"/>
              </a:solidFill>
              <a:highlight>
                <a:srgbClr val="FFFFFF"/>
              </a:highlight>
              <a:latin typeface="Roboto"/>
              <a:ea typeface="Roboto"/>
              <a:cs typeface="Roboto"/>
              <a:sym typeface="Roboto"/>
            </a:endParaRPr>
          </a:p>
          <a:p>
            <a:pPr indent="-304800" lvl="0" marL="457200" marR="25400" rtl="0" algn="l">
              <a:lnSpc>
                <a:spcPct val="156250"/>
              </a:lnSpc>
              <a:spcBef>
                <a:spcPts val="0"/>
              </a:spcBef>
              <a:spcAft>
                <a:spcPts val="0"/>
              </a:spcAft>
              <a:buClr>
                <a:srgbClr val="000000"/>
              </a:buClr>
              <a:buSzPts val="1200"/>
              <a:buFont typeface="Roboto"/>
              <a:buAutoNum type="arabicPeriod"/>
            </a:pPr>
            <a:r>
              <a:rPr lang="en" sz="1200">
                <a:solidFill>
                  <a:srgbClr val="000000"/>
                </a:solidFill>
                <a:highlight>
                  <a:srgbClr val="FFFFFF"/>
                </a:highlight>
                <a:latin typeface="Roboto"/>
                <a:ea typeface="Roboto"/>
                <a:cs typeface="Roboto"/>
                <a:sym typeface="Roboto"/>
              </a:rPr>
              <a:t>Multi-layer Perceptron model: Like a single-layer perceptron model, a multi-layer perceptron model also has the same model structure but has a greater number of hidden layers. The multi-layer perceptron model is also known as the Backpropagation algorithm.</a:t>
            </a:r>
            <a:endParaRPr sz="1200">
              <a:solidFill>
                <a:srgbClr val="000000"/>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a:solidFill>
                <a:srgbClr val="000000"/>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4"/>
          <p:cNvSpPr txBox="1"/>
          <p:nvPr>
            <p:ph type="title"/>
          </p:nvPr>
        </p:nvSpPr>
        <p:spPr>
          <a:xfrm>
            <a:off x="729450" y="632225"/>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990"/>
              <a:buNone/>
            </a:pPr>
            <a:r>
              <a:rPr lang="en" sz="2400">
                <a:solidFill>
                  <a:srgbClr val="000000"/>
                </a:solidFill>
                <a:latin typeface="Arial"/>
                <a:ea typeface="Arial"/>
                <a:cs typeface="Arial"/>
                <a:sym typeface="Arial"/>
              </a:rPr>
              <a:t>Back - propagation Learning</a:t>
            </a:r>
            <a:endParaRPr sz="2400">
              <a:solidFill>
                <a:srgbClr val="000000"/>
              </a:solidFill>
              <a:latin typeface="Arial"/>
              <a:ea typeface="Arial"/>
              <a:cs typeface="Arial"/>
              <a:sym typeface="Arial"/>
            </a:endParaRPr>
          </a:p>
          <a:p>
            <a:pPr indent="0" lvl="0" marL="0" rtl="0" algn="l">
              <a:spcBef>
                <a:spcPts val="1200"/>
              </a:spcBef>
              <a:spcAft>
                <a:spcPts val="0"/>
              </a:spcAft>
              <a:buSzPts val="990"/>
              <a:buNone/>
            </a:pPr>
            <a:r>
              <a:t/>
            </a:r>
            <a:endParaRPr sz="2340"/>
          </a:p>
        </p:txBody>
      </p:sp>
      <p:sp>
        <p:nvSpPr>
          <p:cNvPr id="419" name="Google Shape;419;p64"/>
          <p:cNvSpPr txBox="1"/>
          <p:nvPr>
            <p:ph idx="1" type="body"/>
          </p:nvPr>
        </p:nvSpPr>
        <p:spPr>
          <a:xfrm>
            <a:off x="729450" y="1242000"/>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350">
                <a:solidFill>
                  <a:srgbClr val="222222"/>
                </a:solidFill>
                <a:highlight>
                  <a:srgbClr val="FFFFFF"/>
                </a:highlight>
                <a:latin typeface="Arial"/>
                <a:ea typeface="Arial"/>
                <a:cs typeface="Arial"/>
                <a:sym typeface="Arial"/>
              </a:rPr>
              <a:t>Backpropagation in neural network is a short form for “backward propagation of errors.” It is a standard method of training artificial neural networks. This method helps calculate the gradient of a loss function with respect to all the weights in the network.</a:t>
            </a:r>
            <a:endParaRPr sz="1350">
              <a:solidFill>
                <a:srgbClr val="222222"/>
              </a:solidFill>
              <a:highlight>
                <a:srgbClr val="FFFFFF"/>
              </a:highlight>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pic>
        <p:nvPicPr>
          <p:cNvPr id="420" name="Google Shape;420;p64"/>
          <p:cNvPicPr preferRelativeResize="0"/>
          <p:nvPr/>
        </p:nvPicPr>
        <p:blipFill>
          <a:blip r:embed="rId3">
            <a:alphaModFix/>
          </a:blip>
          <a:stretch>
            <a:fillRect/>
          </a:stretch>
        </p:blipFill>
        <p:spPr>
          <a:xfrm>
            <a:off x="1673750" y="2184775"/>
            <a:ext cx="5679476" cy="29587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2400">
                <a:solidFill>
                  <a:srgbClr val="000000"/>
                </a:solidFill>
                <a:latin typeface="Arial"/>
                <a:ea typeface="Arial"/>
                <a:cs typeface="Arial"/>
                <a:sym typeface="Arial"/>
              </a:rPr>
              <a:t>Transfer Learning</a:t>
            </a:r>
            <a:endParaRPr sz="2400">
              <a:latin typeface="Arial"/>
              <a:ea typeface="Arial"/>
              <a:cs typeface="Arial"/>
              <a:sym typeface="Arial"/>
            </a:endParaRPr>
          </a:p>
        </p:txBody>
      </p:sp>
      <p:sp>
        <p:nvSpPr>
          <p:cNvPr id="426" name="Google Shape;426;p6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50">
                <a:solidFill>
                  <a:srgbClr val="222222"/>
                </a:solidFill>
                <a:highlight>
                  <a:srgbClr val="FFFFFF"/>
                </a:highlight>
                <a:latin typeface="Arial"/>
                <a:ea typeface="Arial"/>
                <a:cs typeface="Arial"/>
                <a:sym typeface="Arial"/>
              </a:rPr>
              <a:t>Transfer learning is a machine learning method where a model developed for a task is reused as the starting point for a model on a second task.</a:t>
            </a:r>
            <a:endParaRPr sz="1150">
              <a:solidFill>
                <a:srgbClr val="222222"/>
              </a:solidFill>
              <a:highlight>
                <a:srgbClr val="FFFFFF"/>
              </a:highlight>
              <a:latin typeface="Arial"/>
              <a:ea typeface="Arial"/>
              <a:cs typeface="Arial"/>
              <a:sym typeface="Arial"/>
            </a:endParaRPr>
          </a:p>
          <a:p>
            <a:pPr indent="0" lvl="0" marL="0" rtl="0" algn="l">
              <a:lnSpc>
                <a:spcPct val="150000"/>
              </a:lnSpc>
              <a:spcBef>
                <a:spcPts val="1200"/>
              </a:spcBef>
              <a:spcAft>
                <a:spcPts val="0"/>
              </a:spcAft>
              <a:buNone/>
            </a:pPr>
            <a:r>
              <a:rPr lang="en" sz="1150">
                <a:solidFill>
                  <a:srgbClr val="222222"/>
                </a:solidFill>
                <a:highlight>
                  <a:srgbClr val="FFFFFF"/>
                </a:highlight>
                <a:latin typeface="Arial"/>
                <a:ea typeface="Arial"/>
                <a:cs typeface="Arial"/>
                <a:sym typeface="Arial"/>
              </a:rPr>
              <a:t>Two common approaches are as follows:</a:t>
            </a:r>
            <a:endParaRPr sz="1150">
              <a:solidFill>
                <a:srgbClr val="222222"/>
              </a:solidFill>
              <a:highlight>
                <a:srgbClr val="FFFFFF"/>
              </a:highlight>
              <a:latin typeface="Arial"/>
              <a:ea typeface="Arial"/>
              <a:cs typeface="Arial"/>
              <a:sym typeface="Arial"/>
            </a:endParaRPr>
          </a:p>
          <a:p>
            <a:pPr indent="-301625" lvl="0" marL="457200" rtl="0" algn="l">
              <a:spcBef>
                <a:spcPts val="1400"/>
              </a:spcBef>
              <a:spcAft>
                <a:spcPts val="0"/>
              </a:spcAft>
              <a:buClr>
                <a:srgbClr val="222222"/>
              </a:buClr>
              <a:buSzPts val="1150"/>
              <a:buFont typeface="Arial"/>
              <a:buAutoNum type="arabicPeriod"/>
            </a:pPr>
            <a:r>
              <a:rPr lang="en" sz="1150">
                <a:solidFill>
                  <a:srgbClr val="222222"/>
                </a:solidFill>
                <a:highlight>
                  <a:srgbClr val="FFFFFF"/>
                </a:highlight>
                <a:latin typeface="Arial"/>
                <a:ea typeface="Arial"/>
                <a:cs typeface="Arial"/>
                <a:sym typeface="Arial"/>
              </a:rPr>
              <a:t>Develop Model Approach</a:t>
            </a:r>
            <a:endParaRPr sz="1150">
              <a:solidFill>
                <a:srgbClr val="222222"/>
              </a:solidFill>
              <a:highlight>
                <a:srgbClr val="FFFFFF"/>
              </a:highlight>
              <a:latin typeface="Arial"/>
              <a:ea typeface="Arial"/>
              <a:cs typeface="Arial"/>
              <a:sym typeface="Arial"/>
            </a:endParaRPr>
          </a:p>
          <a:p>
            <a:pPr indent="-301625" lvl="0" marL="457200" rtl="0" algn="l">
              <a:spcBef>
                <a:spcPts val="0"/>
              </a:spcBef>
              <a:spcAft>
                <a:spcPts val="0"/>
              </a:spcAft>
              <a:buClr>
                <a:srgbClr val="222222"/>
              </a:buClr>
              <a:buSzPts val="1150"/>
              <a:buFont typeface="Arial"/>
              <a:buAutoNum type="arabicPeriod"/>
            </a:pPr>
            <a:r>
              <a:rPr lang="en" sz="1150">
                <a:solidFill>
                  <a:srgbClr val="222222"/>
                </a:solidFill>
                <a:highlight>
                  <a:srgbClr val="FFFFFF"/>
                </a:highlight>
                <a:latin typeface="Arial"/>
                <a:ea typeface="Arial"/>
                <a:cs typeface="Arial"/>
                <a:sym typeface="Arial"/>
              </a:rPr>
              <a:t>Pre-trained Model Approach</a:t>
            </a:r>
            <a:endParaRPr sz="1150">
              <a:solidFill>
                <a:srgbClr val="222222"/>
              </a:solidFill>
              <a:highlight>
                <a:srgbClr val="FFFFFF"/>
              </a:highlight>
              <a:latin typeface="Arial"/>
              <a:ea typeface="Arial"/>
              <a:cs typeface="Arial"/>
              <a:sym typeface="Arial"/>
            </a:endParaRPr>
          </a:p>
          <a:p>
            <a:pPr indent="0" lvl="0" marL="0" rtl="0" algn="l">
              <a:spcBef>
                <a:spcPts val="2200"/>
              </a:spcBef>
              <a:spcAft>
                <a:spcPts val="1200"/>
              </a:spcAft>
              <a:buNone/>
            </a:pPr>
            <a:r>
              <a:t/>
            </a:r>
            <a:endParaRPr sz="1150">
              <a:solidFill>
                <a:srgbClr val="222222"/>
              </a:solidFill>
              <a:highlight>
                <a:srgbClr val="FFFFFF"/>
              </a:highlight>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Refs</a:t>
            </a:r>
            <a:endParaRPr/>
          </a:p>
        </p:txBody>
      </p:sp>
      <p:sp>
        <p:nvSpPr>
          <p:cNvPr id="432" name="Google Shape;432;p66"/>
          <p:cNvSpPr txBox="1"/>
          <p:nvPr>
            <p:ph idx="1" type="body"/>
          </p:nvPr>
        </p:nvSpPr>
        <p:spPr>
          <a:xfrm>
            <a:off x="729450" y="2078875"/>
            <a:ext cx="7688700" cy="28863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Font typeface="Arial"/>
              <a:buChar char="●"/>
            </a:pPr>
            <a:r>
              <a:rPr lang="en" sz="1100" u="sng">
                <a:solidFill>
                  <a:schemeClr val="hlink"/>
                </a:solidFill>
                <a:latin typeface="Arial"/>
                <a:ea typeface="Arial"/>
                <a:cs typeface="Arial"/>
                <a:sym typeface="Arial"/>
                <a:hlinkClick r:id="rId3"/>
              </a:rPr>
              <a:t>https://www.xenonstack.com/blog/artificial-neural-network-applications</a:t>
            </a: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u="sng">
                <a:solidFill>
                  <a:schemeClr val="hlink"/>
                </a:solidFill>
                <a:latin typeface="Arial"/>
                <a:ea typeface="Arial"/>
                <a:cs typeface="Arial"/>
                <a:sym typeface="Arial"/>
                <a:hlinkClick r:id="rId4"/>
              </a:rPr>
              <a:t>https://vidyaesampally1998.medium.com/artificial-neural-network-v-s-biological-neural-network-a0862d12e9a8</a:t>
            </a: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u="sng">
                <a:solidFill>
                  <a:schemeClr val="hlink"/>
                </a:solidFill>
                <a:latin typeface="Arial"/>
                <a:ea typeface="Arial"/>
                <a:cs typeface="Arial"/>
                <a:sym typeface="Arial"/>
                <a:hlinkClick r:id="rId5"/>
              </a:rPr>
              <a:t>https://www.tutorialspoint.com/artificial_neural_network/artificial_neural_network_applications.htm</a:t>
            </a: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u="sng">
                <a:solidFill>
                  <a:schemeClr val="hlink"/>
                </a:solidFill>
                <a:latin typeface="Arial"/>
                <a:ea typeface="Arial"/>
                <a:cs typeface="Arial"/>
                <a:sym typeface="Arial"/>
                <a:hlinkClick r:id="rId6"/>
              </a:rPr>
              <a:t>http://neuralnetworksanddeeplearning.com/</a:t>
            </a: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u="sng">
                <a:solidFill>
                  <a:schemeClr val="hlink"/>
                </a:solidFill>
                <a:latin typeface="Arial"/>
                <a:ea typeface="Arial"/>
                <a:cs typeface="Arial"/>
                <a:sym typeface="Arial"/>
                <a:hlinkClick r:id="rId7"/>
              </a:rPr>
              <a:t>https://www.coursera.org/learn/neural-networks-deep-learning/home/week/1</a:t>
            </a: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u="sng">
                <a:solidFill>
                  <a:schemeClr val="hlink"/>
                </a:solidFill>
                <a:latin typeface="Arial"/>
                <a:ea typeface="Arial"/>
                <a:cs typeface="Arial"/>
                <a:sym typeface="Arial"/>
                <a:hlinkClick r:id="rId8"/>
              </a:rPr>
              <a:t>https://towardsdatascience.com/perceptron-learning-algorithm-d5db0deab975</a:t>
            </a: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u="sng">
                <a:solidFill>
                  <a:schemeClr val="hlink"/>
                </a:solidFill>
                <a:latin typeface="Arial"/>
                <a:ea typeface="Arial"/>
                <a:cs typeface="Arial"/>
                <a:sym typeface="Arial"/>
                <a:hlinkClick r:id="rId9"/>
              </a:rPr>
              <a:t>https://www.guru99.com/backpropogation-neural-network.html</a:t>
            </a: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u="sng">
                <a:solidFill>
                  <a:schemeClr val="hlink"/>
                </a:solidFill>
                <a:latin typeface="Arial"/>
                <a:ea typeface="Arial"/>
                <a:cs typeface="Arial"/>
                <a:sym typeface="Arial"/>
                <a:hlinkClick r:id="rId10"/>
              </a:rPr>
              <a:t>https://www.v7labs.com/blog/transfer-learning-guide#:~:text=In%20other%20words%2C%20transfer%20learning,when%20modeling%20the%20second%20task</a:t>
            </a: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u="sng">
                <a:solidFill>
                  <a:schemeClr val="hlink"/>
                </a:solidFill>
                <a:latin typeface="Arial"/>
                <a:ea typeface="Arial"/>
                <a:cs typeface="Arial"/>
                <a:sym typeface="Arial"/>
                <a:hlinkClick r:id="rId11"/>
              </a:rPr>
              <a:t>https://analyticsindiamag.com/6-types-of-artificial-neural-networks-currently-being-used-in-todays-technology/</a:t>
            </a: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u="sng">
                <a:solidFill>
                  <a:schemeClr val="hlink"/>
                </a:solidFill>
                <a:latin typeface="Arial"/>
                <a:ea typeface="Arial"/>
                <a:cs typeface="Arial"/>
                <a:sym typeface="Arial"/>
                <a:hlinkClick r:id="rId12"/>
              </a:rPr>
              <a:t>https://deepai.org/machine-learning-glossary-and-terms/feed-forward-neural-network</a:t>
            </a:r>
            <a:r>
              <a:rPr lang="en" sz="1100">
                <a:latin typeface="Arial"/>
                <a:ea typeface="Arial"/>
                <a:cs typeface="Arial"/>
                <a:sym typeface="Arial"/>
              </a:rPr>
              <a:t> 	.</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 sz="1100" u="sng">
                <a:solidFill>
                  <a:schemeClr val="hlink"/>
                </a:solidFill>
                <a:latin typeface="Arial"/>
                <a:ea typeface="Arial"/>
                <a:cs typeface="Arial"/>
                <a:sym typeface="Arial"/>
                <a:hlinkClick r:id="rId13"/>
              </a:rPr>
              <a:t>https://www.analyticsvidhya.com/blog/2021/03/introduction-to-long-short-term-memory-lstm/</a:t>
            </a:r>
            <a:r>
              <a:rPr lang="en" sz="1100">
                <a:solidFill>
                  <a:srgbClr val="000000"/>
                </a:solidFill>
                <a:latin typeface="Arial"/>
                <a:ea typeface="Arial"/>
                <a:cs typeface="Arial"/>
                <a:sym typeface="Arial"/>
              </a:rPr>
              <a:t> </a:t>
            </a:r>
            <a:r>
              <a:rPr lang="en" sz="1100">
                <a:latin typeface="Arial"/>
                <a:ea typeface="Arial"/>
                <a:cs typeface="Arial"/>
                <a:sym typeface="Arial"/>
              </a:rPr>
              <a:t>	</a:t>
            </a:r>
            <a:endParaRPr sz="1100">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Study Materials</a:t>
            </a:r>
            <a:endParaRPr/>
          </a:p>
        </p:txBody>
      </p:sp>
      <p:sp>
        <p:nvSpPr>
          <p:cNvPr id="438" name="Google Shape;438;p6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100"/>
              <a:t>Video Course:</a:t>
            </a:r>
            <a:r>
              <a:rPr lang="en" sz="1100"/>
              <a:t> </a:t>
            </a:r>
            <a:r>
              <a:rPr lang="en" sz="1100" u="sng">
                <a:solidFill>
                  <a:schemeClr val="hlink"/>
                </a:solidFill>
                <a:hlinkClick r:id="rId3"/>
              </a:rPr>
              <a:t>https://www.coursera.org/learn/neural-networks-deep-learning/home/week/1</a:t>
            </a:r>
            <a:endParaRPr sz="1100"/>
          </a:p>
          <a:p>
            <a:pPr indent="0" lvl="0" marL="0" rtl="0" algn="l">
              <a:spcBef>
                <a:spcPts val="1200"/>
              </a:spcBef>
              <a:spcAft>
                <a:spcPts val="0"/>
              </a:spcAft>
              <a:buNone/>
            </a:pPr>
            <a:r>
              <a:rPr b="1" lang="en" sz="1100"/>
              <a:t>Theory Course: </a:t>
            </a:r>
            <a:r>
              <a:rPr lang="en" sz="1100" u="sng">
                <a:solidFill>
                  <a:schemeClr val="hlink"/>
                </a:solidFill>
                <a:hlinkClick r:id="rId4"/>
              </a:rPr>
              <a:t>http://neuralnetworksanddeeplearning.com/</a:t>
            </a:r>
            <a:endParaRPr sz="1100"/>
          </a:p>
          <a:p>
            <a:pPr indent="0" lvl="0" marL="0" rtl="0" algn="l">
              <a:spcBef>
                <a:spcPts val="1200"/>
              </a:spcBef>
              <a:spcAft>
                <a:spcPts val="1200"/>
              </a:spcAft>
              <a:buNone/>
            </a:pPr>
            <a:r>
              <a:rPr b="1" lang="en" sz="1100"/>
              <a:t>Brief course: </a:t>
            </a:r>
            <a:r>
              <a:rPr lang="en" sz="1100" u="sng">
                <a:solidFill>
                  <a:schemeClr val="hlink"/>
                </a:solidFill>
                <a:hlinkClick r:id="rId5"/>
              </a:rPr>
              <a:t>https://www.tutorialspoint.com/artificial_neural_network/artificial_neural_network_applications.htm</a:t>
            </a:r>
            <a:r>
              <a:rPr lang="en" sz="1100"/>
              <a:t>	</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1.1. Concept of Machine Learning: </a:t>
            </a:r>
            <a:r>
              <a:rPr lang="en" sz="2044"/>
              <a:t>Supervised Learning</a:t>
            </a:r>
            <a:endParaRPr sz="2044"/>
          </a:p>
          <a:p>
            <a:pPr indent="0" lvl="0" marL="0" rtl="0" algn="l">
              <a:spcBef>
                <a:spcPts val="0"/>
              </a:spcBef>
              <a:spcAft>
                <a:spcPts val="0"/>
              </a:spcAft>
              <a:buNone/>
            </a:pPr>
            <a:r>
              <a:t/>
            </a:r>
            <a:endParaRPr/>
          </a:p>
        </p:txBody>
      </p:sp>
      <p:sp>
        <p:nvSpPr>
          <p:cNvPr id="118" name="Google Shape;118;p18"/>
          <p:cNvSpPr txBox="1"/>
          <p:nvPr>
            <p:ph idx="1" type="body"/>
          </p:nvPr>
        </p:nvSpPr>
        <p:spPr>
          <a:xfrm>
            <a:off x="729450" y="2078875"/>
            <a:ext cx="2902500" cy="2921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solidFill>
                  <a:srgbClr val="000000"/>
                </a:solidFill>
                <a:latin typeface="Arial"/>
                <a:ea typeface="Arial"/>
                <a:cs typeface="Arial"/>
                <a:sym typeface="Arial"/>
              </a:rPr>
              <a:t>In </a:t>
            </a:r>
            <a:r>
              <a:rPr b="1" lang="en" sz="1200">
                <a:solidFill>
                  <a:srgbClr val="000000"/>
                </a:solidFill>
                <a:latin typeface="Arial"/>
                <a:ea typeface="Arial"/>
                <a:cs typeface="Arial"/>
                <a:sym typeface="Arial"/>
              </a:rPr>
              <a:t>supervised learning </a:t>
            </a:r>
            <a:r>
              <a:rPr lang="en" sz="1200">
                <a:solidFill>
                  <a:srgbClr val="000000"/>
                </a:solidFill>
                <a:latin typeface="Arial"/>
                <a:ea typeface="Arial"/>
                <a:cs typeface="Arial"/>
                <a:sym typeface="Arial"/>
              </a:rPr>
              <a:t>the agent observes input-output pairs and learns a function that maps from input to output.</a:t>
            </a:r>
            <a:endParaRPr sz="1200">
              <a:latin typeface="Arial"/>
              <a:ea typeface="Arial"/>
              <a:cs typeface="Arial"/>
              <a:sym typeface="Arial"/>
            </a:endParaRPr>
          </a:p>
        </p:txBody>
      </p:sp>
      <p:pic>
        <p:nvPicPr>
          <p:cNvPr id="119" name="Google Shape;119;p18"/>
          <p:cNvPicPr preferRelativeResize="0"/>
          <p:nvPr/>
        </p:nvPicPr>
        <p:blipFill>
          <a:blip r:embed="rId3">
            <a:alphaModFix/>
          </a:blip>
          <a:stretch>
            <a:fillRect/>
          </a:stretch>
        </p:blipFill>
        <p:spPr>
          <a:xfrm>
            <a:off x="3784350" y="2006250"/>
            <a:ext cx="5207250" cy="293341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1.1. Concept of Machine Learning: </a:t>
            </a:r>
            <a:r>
              <a:rPr lang="en" sz="2000"/>
              <a:t>U</a:t>
            </a:r>
            <a:r>
              <a:rPr lang="en" sz="2000"/>
              <a:t>nsupervised</a:t>
            </a:r>
            <a:r>
              <a:rPr lang="en" sz="2044"/>
              <a:t> Learning</a:t>
            </a:r>
            <a:endParaRPr sz="2044"/>
          </a:p>
          <a:p>
            <a:pPr indent="0" lvl="0" marL="0" rtl="0" algn="l">
              <a:spcBef>
                <a:spcPts val="0"/>
              </a:spcBef>
              <a:spcAft>
                <a:spcPts val="0"/>
              </a:spcAft>
              <a:buNone/>
            </a:pPr>
            <a:r>
              <a:t/>
            </a:r>
            <a:endParaRPr/>
          </a:p>
        </p:txBody>
      </p:sp>
      <p:sp>
        <p:nvSpPr>
          <p:cNvPr id="125" name="Google Shape;125;p19"/>
          <p:cNvSpPr txBox="1"/>
          <p:nvPr>
            <p:ph idx="1" type="body"/>
          </p:nvPr>
        </p:nvSpPr>
        <p:spPr>
          <a:xfrm>
            <a:off x="729450" y="2078875"/>
            <a:ext cx="2902500" cy="2921400"/>
          </a:xfrm>
          <a:prstGeom prst="rect">
            <a:avLst/>
          </a:prstGeom>
        </p:spPr>
        <p:txBody>
          <a:bodyPr anchorCtr="0" anchor="t" bIns="91425" lIns="91425" spcFirstLastPara="1" rIns="91425" wrap="square" tIns="91425">
            <a:normAutofit fontScale="25000" lnSpcReduction="20000"/>
          </a:bodyPr>
          <a:lstStyle/>
          <a:p>
            <a:pPr indent="0" lvl="0" marL="0" rtl="0" algn="l">
              <a:spcBef>
                <a:spcPts val="1200"/>
              </a:spcBef>
              <a:spcAft>
                <a:spcPts val="0"/>
              </a:spcAft>
              <a:buNone/>
            </a:pPr>
            <a:r>
              <a:rPr lang="en" sz="5100">
                <a:solidFill>
                  <a:srgbClr val="000000"/>
                </a:solidFill>
                <a:latin typeface="Arial"/>
                <a:ea typeface="Arial"/>
                <a:cs typeface="Arial"/>
                <a:sym typeface="Arial"/>
              </a:rPr>
              <a:t>In </a:t>
            </a:r>
            <a:r>
              <a:rPr b="1" lang="en" sz="5100">
                <a:solidFill>
                  <a:srgbClr val="000000"/>
                </a:solidFill>
                <a:latin typeface="Arial"/>
                <a:ea typeface="Arial"/>
                <a:cs typeface="Arial"/>
                <a:sym typeface="Arial"/>
              </a:rPr>
              <a:t>unsupervised learning </a:t>
            </a:r>
            <a:r>
              <a:rPr lang="en" sz="5100">
                <a:solidFill>
                  <a:srgbClr val="000000"/>
                </a:solidFill>
                <a:latin typeface="Arial"/>
                <a:ea typeface="Arial"/>
                <a:cs typeface="Arial"/>
                <a:sym typeface="Arial"/>
              </a:rPr>
              <a:t>the agent learns patterns in the input without any explicit feedback. The most common unsupervised learning task is </a:t>
            </a:r>
            <a:r>
              <a:rPr b="1" lang="en" sz="5100">
                <a:solidFill>
                  <a:srgbClr val="000000"/>
                </a:solidFill>
                <a:latin typeface="Arial"/>
                <a:ea typeface="Arial"/>
                <a:cs typeface="Arial"/>
                <a:sym typeface="Arial"/>
              </a:rPr>
              <a:t>clustering. </a:t>
            </a:r>
            <a:endParaRPr b="1" sz="5100">
              <a:solidFill>
                <a:srgbClr val="000000"/>
              </a:solidFill>
              <a:latin typeface="Arial"/>
              <a:ea typeface="Arial"/>
              <a:cs typeface="Arial"/>
              <a:sym typeface="Arial"/>
            </a:endParaRPr>
          </a:p>
          <a:p>
            <a:pPr indent="0" lvl="0" marL="0" rtl="0" algn="l">
              <a:spcBef>
                <a:spcPts val="1200"/>
              </a:spcBef>
              <a:spcAft>
                <a:spcPts val="0"/>
              </a:spcAft>
              <a:buNone/>
            </a:pPr>
            <a:r>
              <a:t/>
            </a:r>
            <a:endParaRPr b="1" sz="4300">
              <a:solidFill>
                <a:srgbClr val="000000"/>
              </a:solidFill>
              <a:latin typeface="Arial"/>
              <a:ea typeface="Arial"/>
              <a:cs typeface="Arial"/>
              <a:sym typeface="Arial"/>
            </a:endParaRPr>
          </a:p>
          <a:p>
            <a:pPr indent="0" lvl="0" marL="0" rtl="0" algn="l">
              <a:spcBef>
                <a:spcPts val="1200"/>
              </a:spcBef>
              <a:spcAft>
                <a:spcPts val="0"/>
              </a:spcAft>
              <a:buNone/>
            </a:pPr>
            <a:r>
              <a:t/>
            </a:r>
            <a:endParaRPr b="1" sz="4300">
              <a:solidFill>
                <a:srgbClr val="000000"/>
              </a:solidFill>
              <a:latin typeface="Arial"/>
              <a:ea typeface="Arial"/>
              <a:cs typeface="Arial"/>
              <a:sym typeface="Arial"/>
            </a:endParaRPr>
          </a:p>
          <a:p>
            <a:pPr indent="0" lvl="0" marL="0" rtl="0" algn="l">
              <a:spcBef>
                <a:spcPts val="1200"/>
              </a:spcBef>
              <a:spcAft>
                <a:spcPts val="0"/>
              </a:spcAft>
              <a:buNone/>
            </a:pPr>
            <a:r>
              <a:t/>
            </a:r>
            <a:endParaRPr b="1" sz="4300">
              <a:solidFill>
                <a:srgbClr val="000000"/>
              </a:solidFill>
              <a:latin typeface="Arial"/>
              <a:ea typeface="Arial"/>
              <a:cs typeface="Arial"/>
              <a:sym typeface="Arial"/>
            </a:endParaRPr>
          </a:p>
          <a:p>
            <a:pPr indent="0" lvl="0" marL="0" rtl="0" algn="l">
              <a:spcBef>
                <a:spcPts val="1200"/>
              </a:spcBef>
              <a:spcAft>
                <a:spcPts val="0"/>
              </a:spcAft>
              <a:buNone/>
            </a:pPr>
            <a:r>
              <a:t/>
            </a:r>
            <a:endParaRPr b="1" sz="4300">
              <a:solidFill>
                <a:srgbClr val="000000"/>
              </a:solidFill>
              <a:latin typeface="Arial"/>
              <a:ea typeface="Arial"/>
              <a:cs typeface="Arial"/>
              <a:sym typeface="Arial"/>
            </a:endParaRPr>
          </a:p>
          <a:p>
            <a:pPr indent="0" lvl="0" marL="0" rtl="0" algn="l">
              <a:spcBef>
                <a:spcPts val="1200"/>
              </a:spcBef>
              <a:spcAft>
                <a:spcPts val="0"/>
              </a:spcAft>
              <a:buNone/>
            </a:pPr>
            <a:r>
              <a:t/>
            </a:r>
            <a:endParaRPr b="1" sz="4300">
              <a:solidFill>
                <a:srgbClr val="000000"/>
              </a:solidFill>
              <a:latin typeface="Arial"/>
              <a:ea typeface="Arial"/>
              <a:cs typeface="Arial"/>
              <a:sym typeface="Arial"/>
            </a:endParaRPr>
          </a:p>
          <a:p>
            <a:pPr indent="0" lvl="0" marL="0" rtl="0" algn="l">
              <a:spcBef>
                <a:spcPts val="1200"/>
              </a:spcBef>
              <a:spcAft>
                <a:spcPts val="1200"/>
              </a:spcAft>
              <a:buNone/>
            </a:pPr>
            <a:r>
              <a:t/>
            </a:r>
            <a:endParaRPr b="1" sz="4300">
              <a:solidFill>
                <a:srgbClr val="000000"/>
              </a:solidFill>
              <a:latin typeface="Arial"/>
              <a:ea typeface="Arial"/>
              <a:cs typeface="Arial"/>
              <a:sym typeface="Arial"/>
            </a:endParaRPr>
          </a:p>
        </p:txBody>
      </p:sp>
      <p:pic>
        <p:nvPicPr>
          <p:cNvPr id="126" name="Google Shape;126;p19"/>
          <p:cNvPicPr preferRelativeResize="0"/>
          <p:nvPr/>
        </p:nvPicPr>
        <p:blipFill>
          <a:blip r:embed="rId3">
            <a:alphaModFix/>
          </a:blip>
          <a:stretch>
            <a:fillRect/>
          </a:stretch>
        </p:blipFill>
        <p:spPr>
          <a:xfrm>
            <a:off x="3784350" y="2072563"/>
            <a:ext cx="5207249" cy="293403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Supervised and </a:t>
            </a:r>
            <a:r>
              <a:rPr lang="en" sz="1800"/>
              <a:t>Unsupervised Learning</a:t>
            </a:r>
            <a:endParaRPr sz="1800"/>
          </a:p>
          <a:p>
            <a:pPr indent="0" lvl="0" marL="0" rtl="0" algn="l">
              <a:spcBef>
                <a:spcPts val="0"/>
              </a:spcBef>
              <a:spcAft>
                <a:spcPts val="0"/>
              </a:spcAft>
              <a:buNone/>
            </a:pPr>
            <a:r>
              <a:t/>
            </a:r>
            <a:endParaRPr sz="1800"/>
          </a:p>
        </p:txBody>
      </p:sp>
      <p:sp>
        <p:nvSpPr>
          <p:cNvPr id="132" name="Google Shape;132;p20"/>
          <p:cNvSpPr txBox="1"/>
          <p:nvPr>
            <p:ph idx="1" type="body"/>
          </p:nvPr>
        </p:nvSpPr>
        <p:spPr>
          <a:xfrm>
            <a:off x="729450" y="3526975"/>
            <a:ext cx="3889200" cy="14733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rgbClr val="202124"/>
              </a:buClr>
              <a:buSzPts val="1200"/>
              <a:buFont typeface="Arial"/>
              <a:buChar char="-"/>
            </a:pPr>
            <a:r>
              <a:rPr lang="en" sz="1200">
                <a:solidFill>
                  <a:srgbClr val="202124"/>
                </a:solidFill>
                <a:highlight>
                  <a:srgbClr val="FFFFFF"/>
                </a:highlight>
                <a:latin typeface="Arial"/>
                <a:ea typeface="Arial"/>
                <a:cs typeface="Arial"/>
                <a:sym typeface="Arial"/>
              </a:rPr>
              <a:t>Supervised machine learning relies on labelled input and output training data.</a:t>
            </a:r>
            <a:endParaRPr sz="1200">
              <a:solidFill>
                <a:srgbClr val="202124"/>
              </a:solidFill>
              <a:highlight>
                <a:srgbClr val="FFFFFF"/>
              </a:highlight>
              <a:latin typeface="Arial"/>
              <a:ea typeface="Arial"/>
              <a:cs typeface="Arial"/>
              <a:sym typeface="Arial"/>
            </a:endParaRPr>
          </a:p>
          <a:p>
            <a:pPr indent="-304800" lvl="0" marL="457200" rtl="0" algn="l">
              <a:spcBef>
                <a:spcPts val="0"/>
              </a:spcBef>
              <a:spcAft>
                <a:spcPts val="0"/>
              </a:spcAft>
              <a:buClr>
                <a:srgbClr val="202124"/>
              </a:buClr>
              <a:buSzPts val="1200"/>
              <a:buFont typeface="Arial"/>
              <a:buChar char="-"/>
            </a:pPr>
            <a:r>
              <a:rPr lang="en" sz="1200">
                <a:solidFill>
                  <a:srgbClr val="202124"/>
                </a:solidFill>
                <a:highlight>
                  <a:srgbClr val="FFFFFF"/>
                </a:highlight>
                <a:latin typeface="Arial"/>
                <a:ea typeface="Arial"/>
                <a:cs typeface="Arial"/>
                <a:sym typeface="Arial"/>
              </a:rPr>
              <a:t>Algorithms: </a:t>
            </a:r>
            <a:r>
              <a:rPr lang="en" sz="1200">
                <a:solidFill>
                  <a:srgbClr val="292929"/>
                </a:solidFill>
                <a:highlight>
                  <a:srgbClr val="FFFFFF"/>
                </a:highlight>
                <a:latin typeface="Arial"/>
                <a:ea typeface="Arial"/>
                <a:cs typeface="Arial"/>
                <a:sym typeface="Arial"/>
              </a:rPr>
              <a:t>Nearest Neighbor, Naive Bayes, Decision Trees, Linear Regression, Support Vector Machines (SVM), Neural Networks</a:t>
            </a:r>
            <a:endParaRPr sz="1200">
              <a:solidFill>
                <a:srgbClr val="202124"/>
              </a:solidFill>
              <a:highlight>
                <a:srgbClr val="FFFFFF"/>
              </a:highlight>
              <a:latin typeface="Arial"/>
              <a:ea typeface="Arial"/>
              <a:cs typeface="Arial"/>
              <a:sym typeface="Arial"/>
            </a:endParaRPr>
          </a:p>
        </p:txBody>
      </p:sp>
      <p:pic>
        <p:nvPicPr>
          <p:cNvPr id="133" name="Google Shape;133;p20"/>
          <p:cNvPicPr preferRelativeResize="0"/>
          <p:nvPr/>
        </p:nvPicPr>
        <p:blipFill>
          <a:blip r:embed="rId3">
            <a:alphaModFix/>
          </a:blip>
          <a:stretch>
            <a:fillRect/>
          </a:stretch>
        </p:blipFill>
        <p:spPr>
          <a:xfrm>
            <a:off x="1970175" y="1706900"/>
            <a:ext cx="5207250" cy="1935361"/>
          </a:xfrm>
          <a:prstGeom prst="rect">
            <a:avLst/>
          </a:prstGeom>
          <a:noFill/>
          <a:ln>
            <a:noFill/>
          </a:ln>
        </p:spPr>
      </p:pic>
      <p:sp>
        <p:nvSpPr>
          <p:cNvPr id="134" name="Google Shape;134;p20"/>
          <p:cNvSpPr txBox="1"/>
          <p:nvPr>
            <p:ph idx="1" type="body"/>
          </p:nvPr>
        </p:nvSpPr>
        <p:spPr>
          <a:xfrm>
            <a:off x="4618650" y="3589950"/>
            <a:ext cx="3889200" cy="14103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rgbClr val="202124"/>
              </a:buClr>
              <a:buSzPts val="1200"/>
              <a:buFont typeface="Arial"/>
              <a:buChar char="-"/>
            </a:pPr>
            <a:r>
              <a:rPr lang="en" sz="1200">
                <a:solidFill>
                  <a:srgbClr val="202124"/>
                </a:solidFill>
                <a:highlight>
                  <a:srgbClr val="FFFFFF"/>
                </a:highlight>
                <a:latin typeface="Arial"/>
                <a:ea typeface="Arial"/>
                <a:cs typeface="Arial"/>
                <a:sym typeface="Arial"/>
              </a:rPr>
              <a:t>Unsupervised learning processes unlabelled or raw data.</a:t>
            </a:r>
            <a:endParaRPr sz="1200">
              <a:solidFill>
                <a:srgbClr val="202124"/>
              </a:solidFill>
              <a:highlight>
                <a:srgbClr val="FFFFFF"/>
              </a:highlight>
              <a:latin typeface="Arial"/>
              <a:ea typeface="Arial"/>
              <a:cs typeface="Arial"/>
              <a:sym typeface="Arial"/>
            </a:endParaRPr>
          </a:p>
          <a:p>
            <a:pPr indent="-304800" lvl="0" marL="457200" rtl="0" algn="l">
              <a:spcBef>
                <a:spcPts val="0"/>
              </a:spcBef>
              <a:spcAft>
                <a:spcPts val="0"/>
              </a:spcAft>
              <a:buClr>
                <a:srgbClr val="202124"/>
              </a:buClr>
              <a:buSzPts val="1200"/>
              <a:buFont typeface="Arial"/>
              <a:buChar char="-"/>
            </a:pPr>
            <a:r>
              <a:rPr lang="en" sz="1200">
                <a:solidFill>
                  <a:srgbClr val="202124"/>
                </a:solidFill>
                <a:highlight>
                  <a:srgbClr val="FFFFFF"/>
                </a:highlight>
                <a:latin typeface="Arial"/>
                <a:ea typeface="Arial"/>
                <a:cs typeface="Arial"/>
                <a:sym typeface="Arial"/>
              </a:rPr>
              <a:t>Algorithms: K-means Clustering, Affinity clustering etc. </a:t>
            </a:r>
            <a:endParaRPr sz="1200">
              <a:solidFill>
                <a:srgbClr val="202124"/>
              </a:solidFill>
              <a:highlight>
                <a:srgbClr val="FFFFFF"/>
              </a:highlight>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 Reinforcement Learning</a:t>
            </a:r>
            <a:endParaRPr/>
          </a:p>
        </p:txBody>
      </p:sp>
      <p:sp>
        <p:nvSpPr>
          <p:cNvPr id="140" name="Google Shape;140;p2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solidFill>
                  <a:srgbClr val="292929"/>
                </a:solidFill>
                <a:highlight>
                  <a:srgbClr val="FFFFFF"/>
                </a:highlight>
                <a:latin typeface="Georgia"/>
                <a:ea typeface="Georgia"/>
                <a:cs typeface="Georgia"/>
                <a:sym typeface="Georgia"/>
              </a:rPr>
              <a:t>Method aims at using observations gathered from the interaction with the environment to take actions that would maximize the reward or minimize the risk. Reinforcement learning algorithm (called the agent) continuously learns from the environment in an iterative fashion. In the process, the agent learns from its experiences of the environment until it explores the full range of possible states.</a:t>
            </a:r>
            <a:endParaRPr sz="1000"/>
          </a:p>
        </p:txBody>
      </p:sp>
      <p:pic>
        <p:nvPicPr>
          <p:cNvPr id="141" name="Google Shape;141;p21"/>
          <p:cNvPicPr preferRelativeResize="0"/>
          <p:nvPr/>
        </p:nvPicPr>
        <p:blipFill>
          <a:blip r:embed="rId3">
            <a:alphaModFix/>
          </a:blip>
          <a:stretch>
            <a:fillRect/>
          </a:stretch>
        </p:blipFill>
        <p:spPr>
          <a:xfrm>
            <a:off x="2751775" y="3041250"/>
            <a:ext cx="3644025" cy="2049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